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notesSlides/notesSlide2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5.xml" ContentType="application/vnd.openxmlformats-officedocument.themeOverride+xml"/>
  <Override PartName="/ppt/notesSlides/notesSlide3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6.xml" ContentType="application/vnd.openxmlformats-officedocument.themeOverride+xml"/>
  <Override PartName="/ppt/notesSlides/notesSlide4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7.xml" ContentType="application/vnd.openxmlformats-officedocument.themeOverride+xml"/>
  <Override PartName="/ppt/notesSlides/notesSlide5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8.xml" ContentType="application/vnd.openxmlformats-officedocument.themeOverr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9.xml" ContentType="application/vnd.openxmlformats-officedocument.themeOverr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theme/themeOverride10.xml" ContentType="application/vnd.openxmlformats-officedocument.themeOverride+xml"/>
  <Override PartName="/ppt/notesSlides/notesSlide8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theme/themeOverride11.xml" ContentType="application/vnd.openxmlformats-officedocument.themeOverride+xml"/>
  <Override PartName="/ppt/notesSlides/notesSlide9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theme/themeOverride12.xml" ContentType="application/vnd.openxmlformats-officedocument.themeOverrid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theme/themeOverride13.xml" ContentType="application/vnd.openxmlformats-officedocument.themeOverride+xml"/>
  <Override PartName="/ppt/notesSlides/notesSlide10.xml" ContentType="application/vnd.openxmlformats-officedocument.presentationml.notesSl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theme/themeOverride14.xml" ContentType="application/vnd.openxmlformats-officedocument.themeOverride+xml"/>
  <Override PartName="/ppt/notesSlides/notesSlide11.xml" ContentType="application/vnd.openxmlformats-officedocument.presentationml.notesSlid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theme/themeOverride15.xml" ContentType="application/vnd.openxmlformats-officedocument.themeOverride+xml"/>
  <Override PartName="/ppt/notesSlides/notesSlide12.xml" ContentType="application/vnd.openxmlformats-officedocument.presentationml.notesSlid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theme/themeOverride16.xml" ContentType="application/vnd.openxmlformats-officedocument.themeOverride+xml"/>
  <Override PartName="/ppt/notesSlides/notesSlide13.xml" ContentType="application/vnd.openxmlformats-officedocument.presentationml.notesSlid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theme/themeOverride17.xml" ContentType="application/vnd.openxmlformats-officedocument.themeOverride+xml"/>
  <Override PartName="/ppt/notesSlides/notesSlide14.xml" ContentType="application/vnd.openxmlformats-officedocument.presentationml.notesSlid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theme/themeOverride18.xml" ContentType="application/vnd.openxmlformats-officedocument.themeOverr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  <p:sldMasterId id="2147483678" r:id="rId3"/>
  </p:sldMasterIdLst>
  <p:notesMasterIdLst>
    <p:notesMasterId r:id="rId34"/>
  </p:notesMasterIdLst>
  <p:sldIdLst>
    <p:sldId id="489" r:id="rId4"/>
    <p:sldId id="506" r:id="rId5"/>
    <p:sldId id="474" r:id="rId6"/>
    <p:sldId id="475" r:id="rId7"/>
    <p:sldId id="476" r:id="rId8"/>
    <p:sldId id="477" r:id="rId9"/>
    <p:sldId id="478" r:id="rId10"/>
    <p:sldId id="479" r:id="rId11"/>
    <p:sldId id="480" r:id="rId12"/>
    <p:sldId id="481" r:id="rId13"/>
    <p:sldId id="482" r:id="rId14"/>
    <p:sldId id="483" r:id="rId15"/>
    <p:sldId id="485" r:id="rId16"/>
    <p:sldId id="486" r:id="rId17"/>
    <p:sldId id="487" r:id="rId18"/>
    <p:sldId id="504" r:id="rId19"/>
    <p:sldId id="490" r:id="rId20"/>
    <p:sldId id="491" r:id="rId21"/>
    <p:sldId id="492" r:id="rId22"/>
    <p:sldId id="493" r:id="rId23"/>
    <p:sldId id="494" r:id="rId24"/>
    <p:sldId id="495" r:id="rId25"/>
    <p:sldId id="496" r:id="rId26"/>
    <p:sldId id="497" r:id="rId27"/>
    <p:sldId id="498" r:id="rId28"/>
    <p:sldId id="499" r:id="rId29"/>
    <p:sldId id="501" r:id="rId30"/>
    <p:sldId id="502" r:id="rId31"/>
    <p:sldId id="488" r:id="rId32"/>
    <p:sldId id="507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nn, Anne" initials="LA" lastIdx="6" clrIdx="0">
    <p:extLst>
      <p:ext uri="{19B8F6BF-5375-455C-9EA6-DF929625EA0E}">
        <p15:presenceInfo xmlns:p15="http://schemas.microsoft.com/office/powerpoint/2012/main" userId="S-1-5-21-2338163137-2684688362-157462135-81058" providerId="AD"/>
      </p:ext>
    </p:extLst>
  </p:cmAuthor>
  <p:cmAuthor id="2" name="Taglieri, Jeremy" initials="TJ" lastIdx="24" clrIdx="1">
    <p:extLst>
      <p:ext uri="{19B8F6BF-5375-455C-9EA6-DF929625EA0E}">
        <p15:presenceInfo xmlns:p15="http://schemas.microsoft.com/office/powerpoint/2012/main" userId="S-1-5-21-2338163137-2684688362-157462135-83406" providerId="AD"/>
      </p:ext>
    </p:extLst>
  </p:cmAuthor>
  <p:cmAuthor id="3" name="Zweimueller, Sally" initials="ZS" lastIdx="1" clrIdx="2">
    <p:extLst>
      <p:ext uri="{19B8F6BF-5375-455C-9EA6-DF929625EA0E}">
        <p15:presenceInfo xmlns:p15="http://schemas.microsoft.com/office/powerpoint/2012/main" userId="S-1-5-21-2338163137-2684688362-157462135-26562" providerId="AD"/>
      </p:ext>
    </p:extLst>
  </p:cmAuthor>
  <p:cmAuthor id="4" name="HP" initials="H" lastIdx="0" clrIdx="3">
    <p:extLst>
      <p:ext uri="{19B8F6BF-5375-455C-9EA6-DF929625EA0E}">
        <p15:presenceInfo xmlns:p15="http://schemas.microsoft.com/office/powerpoint/2012/main" userId="HP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E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66" autoAdjust="0"/>
    <p:restoredTop sz="92987" autoAdjust="0"/>
  </p:normalViewPr>
  <p:slideViewPr>
    <p:cSldViewPr snapToGrid="0">
      <p:cViewPr varScale="1">
        <p:scale>
          <a:sx n="69" d="100"/>
          <a:sy n="69" d="100"/>
        </p:scale>
        <p:origin x="1278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Feuille_de_calcul_Microsoft_Excel1.xlsx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0.xm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package" Target="../embeddings/Feuille_de_calcul_Microsoft_Excel10.xlsx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1.xm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package" Target="../embeddings/Feuille_de_calcul_Microsoft_Excel11.xlsx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2.xml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package" Target="../embeddings/Feuille_de_calcul_Microsoft_Excel12.xlsx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3.xml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package" Target="../embeddings/Feuille_de_calcul_Microsoft_Excel13.xlsx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4.xml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package" Target="../embeddings/Feuille_de_calcul_Microsoft_Excel14.xlsx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5.xml"/><Relationship Id="rId2" Type="http://schemas.microsoft.com/office/2011/relationships/chartColorStyle" Target="colors15.xml"/><Relationship Id="rId1" Type="http://schemas.microsoft.com/office/2011/relationships/chartStyle" Target="style15.xml"/><Relationship Id="rId4" Type="http://schemas.openxmlformats.org/officeDocument/2006/relationships/package" Target="../embeddings/Feuille_de_calcul_Microsoft_Excel15.xlsx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6.xml"/><Relationship Id="rId2" Type="http://schemas.microsoft.com/office/2011/relationships/chartColorStyle" Target="colors16.xml"/><Relationship Id="rId1" Type="http://schemas.microsoft.com/office/2011/relationships/chartStyle" Target="style16.xml"/><Relationship Id="rId4" Type="http://schemas.openxmlformats.org/officeDocument/2006/relationships/package" Target="../embeddings/Feuille_de_calcul_Microsoft_Excel16.xlsx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7.xml"/><Relationship Id="rId2" Type="http://schemas.microsoft.com/office/2011/relationships/chartColorStyle" Target="colors17.xml"/><Relationship Id="rId1" Type="http://schemas.microsoft.com/office/2011/relationships/chartStyle" Target="style17.xml"/><Relationship Id="rId4" Type="http://schemas.openxmlformats.org/officeDocument/2006/relationships/package" Target="../embeddings/Feuille_de_calcul_Microsoft_Excel17.xlsx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8.xml"/><Relationship Id="rId2" Type="http://schemas.microsoft.com/office/2011/relationships/chartColorStyle" Target="colors18.xml"/><Relationship Id="rId1" Type="http://schemas.microsoft.com/office/2011/relationships/chartStyle" Target="style18.xml"/><Relationship Id="rId4" Type="http://schemas.openxmlformats.org/officeDocument/2006/relationships/package" Target="../embeddings/Feuille_de_calcul_Microsoft_Excel18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Feuille_de_calcul_Microsoft_Excel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Feuille_de_calcul_Microsoft_Excel3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Feuille_de_calcul_Microsoft_Excel4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package" Target="../embeddings/Feuille_de_calcul_Microsoft_Excel5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package" Target="../embeddings/Feuille_de_calcul_Microsoft_Excel6.xlsx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package" Target="../embeddings/Feuille_de_calcul_Microsoft_Excel7.xlsx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8.xm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package" Target="../embeddings/Feuille_de_calcul_Microsoft_Excel8.xlsx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9.xm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package" Target="../embeddings/Feuille_de_calcul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2.1534321627083929E-2"/>
          <c:y val="6.2353006373806627E-2"/>
          <c:w val="0.96616035172886816"/>
          <c:h val="0.8436719369764196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E81D2E"/>
            </a:solidFill>
            <a:ln>
              <a:noFill/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E81D2E"/>
              </a:solidFill>
              <a:ln>
                <a:noFill/>
              </a:ln>
              <a:effectLst/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DB0-4F6D-A13C-922C071DABBB}"/>
              </c:ext>
            </c:extLst>
          </c:dPt>
          <c:dPt>
            <c:idx val="1"/>
            <c:invertIfNegative val="0"/>
            <c:bubble3D val="0"/>
            <c:spPr>
              <a:solidFill>
                <a:srgbClr val="FBD017"/>
              </a:solidFill>
              <a:ln>
                <a:noFill/>
              </a:ln>
              <a:effectLst/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DB0-4F6D-A13C-922C071DABBB}"/>
              </c:ext>
            </c:extLst>
          </c:dPt>
          <c:dPt>
            <c:idx val="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4-EDB0-4F6D-A13C-922C071DABB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. 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Femmes</c:v>
                </c:pt>
                <c:pt idx="1">
                  <c:v>Hommes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84</c:v>
                </c:pt>
                <c:pt idx="1">
                  <c:v>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EDB0-4F6D-A13C-922C071DABB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286862856"/>
        <c:axId val="286863640"/>
      </c:barChart>
      <c:catAx>
        <c:axId val="286862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86863640"/>
        <c:crosses val="autoZero"/>
        <c:auto val="1"/>
        <c:lblAlgn val="ctr"/>
        <c:lblOffset val="100"/>
        <c:noMultiLvlLbl val="0"/>
      </c:catAx>
      <c:valAx>
        <c:axId val="286863640"/>
        <c:scaling>
          <c:orientation val="minMax"/>
          <c:max val="100"/>
          <c:min val="0"/>
        </c:scaling>
        <c:delete val="1"/>
        <c:axPos val="l"/>
        <c:numFmt formatCode="General" sourceLinked="1"/>
        <c:majorTickMark val="out"/>
        <c:minorTickMark val="none"/>
        <c:tickLblPos val="nextTo"/>
        <c:crossAx val="2868628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1.6919824135565944E-2"/>
          <c:y val="0.13784764207980654"/>
          <c:w val="0.96616035172886816"/>
          <c:h val="0.7706124975006902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AF5B9E"/>
            </a:solidFill>
            <a:ln>
              <a:noFill/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77FC-40FB-80BE-69403781F292}"/>
              </c:ext>
            </c:extLst>
          </c:dPt>
          <c:dPt>
            <c:idx val="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77FC-40FB-80BE-69403781F29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. 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Depuis l'âge de 15 ans</c:v>
                </c:pt>
                <c:pt idx="1">
                  <c:v>Au cours des 12 mois précédant l'enquête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27</c:v>
                </c:pt>
                <c:pt idx="1">
                  <c:v>12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77FC-40FB-80BE-69403781F29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215557208"/>
        <c:axId val="215557600"/>
      </c:barChart>
      <c:catAx>
        <c:axId val="215557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15557600"/>
        <c:crosses val="autoZero"/>
        <c:auto val="1"/>
        <c:lblAlgn val="ctr"/>
        <c:lblOffset val="100"/>
        <c:noMultiLvlLbl val="0"/>
      </c:catAx>
      <c:valAx>
        <c:axId val="215557600"/>
        <c:scaling>
          <c:orientation val="minMax"/>
          <c:max val="100"/>
        </c:scaling>
        <c:delete val="1"/>
        <c:axPos val="l"/>
        <c:numFmt formatCode="General" sourceLinked="1"/>
        <c:majorTickMark val="out"/>
        <c:minorTickMark val="none"/>
        <c:tickLblPos val="nextTo"/>
        <c:crossAx val="2155572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1.6919824135565944E-2"/>
          <c:y val="0.22064830313386335"/>
          <c:w val="0.96616035172886816"/>
          <c:h val="0.634295869729586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E97D0"/>
            </a:solidFill>
            <a:ln>
              <a:noFill/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02F3-46E1-8ACB-0B8DCCE7D20F}"/>
              </c:ext>
            </c:extLst>
          </c:dPt>
          <c:dPt>
            <c:idx val="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02F3-46E1-8ACB-0B8DCCE7D20F}"/>
              </c:ext>
            </c:extLst>
          </c:dPt>
          <c:dPt>
            <c:idx val="3"/>
            <c:invertIfNegative val="0"/>
            <c:bubble3D val="0"/>
            <c:spPr>
              <a:solidFill>
                <a:srgbClr val="422C81"/>
              </a:solidFill>
              <a:ln>
                <a:noFill/>
              </a:ln>
              <a:effectLst/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2F3-46E1-8ACB-0B8DCCE7D20F}"/>
              </c:ext>
            </c:extLst>
          </c:dPt>
          <c:dPt>
            <c:idx val="4"/>
            <c:invertIfNegative val="0"/>
            <c:bubble3D val="0"/>
            <c:spPr>
              <a:solidFill>
                <a:srgbClr val="422C81"/>
              </a:solidFill>
              <a:ln>
                <a:noFill/>
              </a:ln>
              <a:effectLst/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2F3-46E1-8ACB-0B8DCCE7D20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. 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Mari/partenaire actuel</c:v>
                </c:pt>
                <c:pt idx="1">
                  <c:v>Ancien mari/partenaire</c:v>
                </c:pt>
                <c:pt idx="3">
                  <c:v>Mère/Belle-mère</c:v>
                </c:pt>
                <c:pt idx="4">
                  <c:v>Autre parent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62</c:v>
                </c:pt>
                <c:pt idx="1">
                  <c:v>16</c:v>
                </c:pt>
                <c:pt idx="3">
                  <c:v>35</c:v>
                </c:pt>
                <c:pt idx="4">
                  <c:v>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02F3-46E1-8ACB-0B8DCCE7D20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420136184"/>
        <c:axId val="425890736"/>
      </c:barChart>
      <c:catAx>
        <c:axId val="420136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425890736"/>
        <c:crosses val="autoZero"/>
        <c:auto val="1"/>
        <c:lblAlgn val="ctr"/>
        <c:lblOffset val="100"/>
        <c:noMultiLvlLbl val="0"/>
      </c:catAx>
      <c:valAx>
        <c:axId val="425890736"/>
        <c:scaling>
          <c:orientation val="minMax"/>
          <c:max val="100"/>
        </c:scaling>
        <c:delete val="1"/>
        <c:axPos val="l"/>
        <c:numFmt formatCode="General" sourceLinked="1"/>
        <c:majorTickMark val="out"/>
        <c:minorTickMark val="none"/>
        <c:tickLblPos val="nextTo"/>
        <c:crossAx val="4201361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1.6919824135565944E-2"/>
          <c:y val="7.2094255405194721E-2"/>
          <c:w val="0.96616035172886816"/>
          <c:h val="0.7448438974430563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AF5B9E">
                <a:lumMod val="60000"/>
                <a:lumOff val="40000"/>
              </a:srgbClr>
            </a:solidFill>
            <a:ln>
              <a:noFill/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177858"/>
              </a:solidFill>
              <a:ln>
                <a:noFill/>
              </a:ln>
              <a:effectLst/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F6F-4AFC-8B4C-7A425C3BF8E2}"/>
              </c:ext>
            </c:extLst>
          </c:dPt>
          <c:dPt>
            <c:idx val="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EF6F-4AFC-8B4C-7A425C3BF8E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. 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Ensemble</c:v>
                </c:pt>
                <c:pt idx="1">
                  <c:v>Célibataire</c:v>
                </c:pt>
                <c:pt idx="2">
                  <c:v>En union</c:v>
                </c:pt>
                <c:pt idx="3">
                  <c:v>En rupture d'union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</c:v>
                </c:pt>
                <c:pt idx="1">
                  <c:v>6</c:v>
                </c:pt>
                <c:pt idx="2">
                  <c:v>4</c:v>
                </c:pt>
                <c:pt idx="3">
                  <c:v>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EF6F-4AFC-8B4C-7A425C3BF8E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425891128"/>
        <c:axId val="425893088"/>
      </c:barChart>
      <c:catAx>
        <c:axId val="425891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425893088"/>
        <c:crosses val="autoZero"/>
        <c:auto val="1"/>
        <c:lblAlgn val="ctr"/>
        <c:lblOffset val="100"/>
        <c:noMultiLvlLbl val="0"/>
      </c:catAx>
      <c:valAx>
        <c:axId val="425893088"/>
        <c:scaling>
          <c:orientation val="minMax"/>
          <c:max val="100"/>
        </c:scaling>
        <c:delete val="1"/>
        <c:axPos val="l"/>
        <c:numFmt formatCode="General" sourceLinked="1"/>
        <c:majorTickMark val="out"/>
        <c:minorTickMark val="none"/>
        <c:tickLblPos val="nextTo"/>
        <c:crossAx val="4258911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1.6919824135565944E-2"/>
          <c:y val="7.2551390568319232E-2"/>
          <c:w val="0.96616035172886816"/>
          <c:h val="0.83590874901217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AF5B9E"/>
            </a:solidFill>
            <a:ln>
              <a:noFill/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13D9-4DB0-BF46-098D34AFF250}"/>
              </c:ext>
            </c:extLst>
          </c:dPt>
          <c:dPt>
            <c:idx val="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13D9-4DB0-BF46-098D34AFF25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. 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À n'importe quel moment</c:v>
                </c:pt>
                <c:pt idx="1">
                  <c:v>Au cours de 12 derniers mois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10</c:v>
                </c:pt>
                <c:pt idx="1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3D9-4DB0-BF46-098D34AFF25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425892304"/>
        <c:axId val="425888384"/>
      </c:barChart>
      <c:catAx>
        <c:axId val="425892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425888384"/>
        <c:crosses val="autoZero"/>
        <c:auto val="1"/>
        <c:lblAlgn val="ctr"/>
        <c:lblOffset val="100"/>
        <c:noMultiLvlLbl val="0"/>
      </c:catAx>
      <c:valAx>
        <c:axId val="425888384"/>
        <c:scaling>
          <c:orientation val="minMax"/>
          <c:max val="100"/>
        </c:scaling>
        <c:delete val="1"/>
        <c:axPos val="l"/>
        <c:numFmt formatCode="General" sourceLinked="1"/>
        <c:majorTickMark val="out"/>
        <c:minorTickMark val="none"/>
        <c:tickLblPos val="nextTo"/>
        <c:crossAx val="4258923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1.6919824135565944E-2"/>
          <c:y val="0.23038955216525148"/>
          <c:w val="0.96616035172886816"/>
          <c:h val="0.6245546206981982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E97D0"/>
            </a:solidFill>
            <a:ln>
              <a:noFill/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0D4A-43E5-A122-BEA794E58F1A}"/>
              </c:ext>
            </c:extLst>
          </c:dPt>
          <c:dPt>
            <c:idx val="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0D4A-43E5-A122-BEA794E58F1A}"/>
              </c:ext>
            </c:extLst>
          </c:dPt>
          <c:dPt>
            <c:idx val="3"/>
            <c:invertIfNegative val="0"/>
            <c:bubble3D val="0"/>
            <c:spPr>
              <a:solidFill>
                <a:srgbClr val="422C81"/>
              </a:solidFill>
              <a:ln>
                <a:noFill/>
              </a:ln>
              <a:effectLst/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D4A-43E5-A122-BEA794E58F1A}"/>
              </c:ext>
            </c:extLst>
          </c:dPt>
          <c:dPt>
            <c:idx val="4"/>
            <c:invertIfNegative val="0"/>
            <c:bubble3D val="0"/>
            <c:spPr>
              <a:solidFill>
                <a:srgbClr val="422C81"/>
              </a:solidFill>
              <a:ln>
                <a:noFill/>
              </a:ln>
              <a:effectLst/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D4A-43E5-A122-BEA794E58F1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. 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Mari/partenaire actuel</c:v>
                </c:pt>
                <c:pt idx="1">
                  <c:v>Ancien mari/partenaire</c:v>
                </c:pt>
                <c:pt idx="3">
                  <c:v>Ami propre/Rencontre</c:v>
                </c:pt>
                <c:pt idx="4">
                  <c:v>Petit ami actuel/       le plus récnet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72</c:v>
                </c:pt>
                <c:pt idx="1">
                  <c:v>20</c:v>
                </c:pt>
                <c:pt idx="3">
                  <c:v>34</c:v>
                </c:pt>
                <c:pt idx="4">
                  <c:v>29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0D4A-43E5-A122-BEA794E58F1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425893872"/>
        <c:axId val="425882896"/>
      </c:barChart>
      <c:catAx>
        <c:axId val="425893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425882896"/>
        <c:crosses val="autoZero"/>
        <c:auto val="1"/>
        <c:lblAlgn val="ctr"/>
        <c:lblOffset val="100"/>
        <c:noMultiLvlLbl val="0"/>
      </c:catAx>
      <c:valAx>
        <c:axId val="425882896"/>
        <c:scaling>
          <c:orientation val="minMax"/>
          <c:max val="100"/>
        </c:scaling>
        <c:delete val="1"/>
        <c:axPos val="l"/>
        <c:numFmt formatCode="General" sourceLinked="1"/>
        <c:majorTickMark val="out"/>
        <c:minorTickMark val="none"/>
        <c:tickLblPos val="nextTo"/>
        <c:crossAx val="4258938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3609164479440068"/>
          <c:y val="0"/>
          <c:w val="0.6630606955380578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177858">
                <a:lumMod val="50000"/>
              </a:srgbClr>
            </a:solidFill>
            <a:ln>
              <a:noFill/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0E97D0"/>
              </a:solidFill>
              <a:ln>
                <a:noFill/>
              </a:ln>
              <a:effectLst/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F6F-4922-91D5-96FE28235419}"/>
              </c:ext>
            </c:extLst>
          </c:dPt>
          <c:dPt>
            <c:idx val="1"/>
            <c:invertIfNegative val="0"/>
            <c:bubble3D val="0"/>
            <c:spPr>
              <a:solidFill>
                <a:srgbClr val="E81D2E"/>
              </a:solidFill>
              <a:ln>
                <a:noFill/>
              </a:ln>
              <a:effectLst/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F6F-4922-91D5-96FE2823541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N'exerce aucun type de contrôle</c:v>
                </c:pt>
                <c:pt idx="1">
                  <c:v>Exerce 3+ types de contrôle</c:v>
                </c:pt>
                <c:pt idx="2">
                  <c:v>Insiste pour savoir où elle est à tout moment</c:v>
                </c:pt>
                <c:pt idx="3">
                  <c:v>Essaie de limiter ses contacts avec sa famille</c:v>
                </c:pt>
                <c:pt idx="4">
                  <c:v>L'accuse fréqumment d'être infidèle</c:v>
                </c:pt>
                <c:pt idx="5">
                  <c:v>Ne lui permet pas de rencontrer ses amies</c:v>
                </c:pt>
                <c:pt idx="6">
                  <c:v>Est jaloux ou en colère si elle parle à un autre homme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35</c:v>
                </c:pt>
                <c:pt idx="1">
                  <c:v>28</c:v>
                </c:pt>
                <c:pt idx="2">
                  <c:v>41</c:v>
                </c:pt>
                <c:pt idx="3">
                  <c:v>21</c:v>
                </c:pt>
                <c:pt idx="4">
                  <c:v>21</c:v>
                </c:pt>
                <c:pt idx="5">
                  <c:v>28</c:v>
                </c:pt>
                <c:pt idx="6">
                  <c:v>54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4F6F-4922-91D5-96FE282354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25884464"/>
        <c:axId val="425884856"/>
      </c:barChart>
      <c:catAx>
        <c:axId val="4258844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425884856"/>
        <c:crosses val="autoZero"/>
        <c:auto val="1"/>
        <c:lblAlgn val="ctr"/>
        <c:lblOffset val="100"/>
        <c:noMultiLvlLbl val="0"/>
      </c:catAx>
      <c:valAx>
        <c:axId val="425884856"/>
        <c:scaling>
          <c:orientation val="minMax"/>
          <c:max val="100"/>
        </c:scaling>
        <c:delete val="1"/>
        <c:axPos val="b"/>
        <c:numFmt formatCode="General" sourceLinked="1"/>
        <c:majorTickMark val="none"/>
        <c:minorTickMark val="none"/>
        <c:tickLblPos val="nextTo"/>
        <c:crossAx val="4258844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1.6919824135565944E-2"/>
          <c:y val="0.14515472718709779"/>
          <c:w val="0.96616035172886816"/>
          <c:h val="0.6562735385214855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À n'importe quel moment</c:v>
                </c:pt>
              </c:strCache>
            </c:strRef>
          </c:tx>
          <c:spPr>
            <a:solidFill>
              <a:srgbClr val="422C81"/>
            </a:solidFill>
            <a:ln>
              <a:noFill/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874D-4671-858E-490A348F1F2C}"/>
              </c:ext>
            </c:extLst>
          </c:dPt>
          <c:dPt>
            <c:idx val="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874D-4671-858E-490A348F1F2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. 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Violence physique</c:v>
                </c:pt>
                <c:pt idx="1">
                  <c:v>Violence sexuelle</c:v>
                </c:pt>
                <c:pt idx="2">
                  <c:v>Violence émotionnelle</c:v>
                </c:pt>
                <c:pt idx="3">
                  <c:v>Violence physique ou sexuelle</c:v>
                </c:pt>
                <c:pt idx="4">
                  <c:v>Violence physique ou sexuelle ou émotionnelle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20</c:v>
                </c:pt>
                <c:pt idx="1">
                  <c:v>9</c:v>
                </c:pt>
                <c:pt idx="2">
                  <c:v>37</c:v>
                </c:pt>
                <c:pt idx="3">
                  <c:v>22</c:v>
                </c:pt>
                <c:pt idx="4">
                  <c:v>42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74D-4671-858E-490A348F1F2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Au cours des 12 mois précédant l'enquête</c:v>
                </c:pt>
              </c:strCache>
            </c:strRef>
          </c:tx>
          <c:spPr>
            <a:solidFill>
              <a:srgbClr val="AF5B9E"/>
            </a:solidFill>
            <a:ln>
              <a:noFill/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. 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Violence physique</c:v>
                </c:pt>
                <c:pt idx="1">
                  <c:v>Violence sexuelle</c:v>
                </c:pt>
                <c:pt idx="2">
                  <c:v>Violence émotionnelle</c:v>
                </c:pt>
                <c:pt idx="3">
                  <c:v>Violence physique ou sexuelle</c:v>
                </c:pt>
                <c:pt idx="4">
                  <c:v>Violence physique ou sexuelle ou émotionnelle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11</c:v>
                </c:pt>
                <c:pt idx="1">
                  <c:v>6</c:v>
                </c:pt>
                <c:pt idx="2">
                  <c:v>29</c:v>
                </c:pt>
                <c:pt idx="3">
                  <c:v>14</c:v>
                </c:pt>
                <c:pt idx="4">
                  <c:v>32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874D-4671-858E-490A348F1F2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00"/>
        <c:axId val="425891520"/>
        <c:axId val="425882504"/>
      </c:barChart>
      <c:catAx>
        <c:axId val="425891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425882504"/>
        <c:crosses val="autoZero"/>
        <c:auto val="1"/>
        <c:lblAlgn val="ctr"/>
        <c:lblOffset val="100"/>
        <c:noMultiLvlLbl val="0"/>
      </c:catAx>
      <c:valAx>
        <c:axId val="425882504"/>
        <c:scaling>
          <c:orientation val="minMax"/>
          <c:max val="100"/>
        </c:scaling>
        <c:delete val="1"/>
        <c:axPos val="l"/>
        <c:numFmt formatCode="General" sourceLinked="1"/>
        <c:majorTickMark val="out"/>
        <c:minorTickMark val="none"/>
        <c:tickLblPos val="nextTo"/>
        <c:crossAx val="4258915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1.6919824135565944E-2"/>
          <c:y val="9.1898428053204348E-2"/>
          <c:w val="0.96616035172886816"/>
          <c:h val="0.7102737339211073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En union</c:v>
                </c:pt>
              </c:strCache>
            </c:strRef>
          </c:tx>
          <c:spPr>
            <a:solidFill>
              <a:srgbClr val="FBD017">
                <a:lumMod val="75000"/>
              </a:srgbClr>
            </a:solidFill>
            <a:ln>
              <a:noFill/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988B-432B-8773-EB572B449EFD}"/>
              </c:ext>
            </c:extLst>
          </c:dPt>
          <c:dPt>
            <c:idx val="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988B-432B-8773-EB572B449EF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. 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Violence physique</c:v>
                </c:pt>
                <c:pt idx="1">
                  <c:v>Violence sexuelle</c:v>
                </c:pt>
                <c:pt idx="2">
                  <c:v>Violence émotionnelle</c:v>
                </c:pt>
                <c:pt idx="3">
                  <c:v>Violence physique ou sexuelle</c:v>
                </c:pt>
                <c:pt idx="4">
                  <c:v>Violence physique ou sexuelle ou émotionnelle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19</c:v>
                </c:pt>
                <c:pt idx="1">
                  <c:v>9</c:v>
                </c:pt>
                <c:pt idx="2">
                  <c:v>37</c:v>
                </c:pt>
                <c:pt idx="3">
                  <c:v>22</c:v>
                </c:pt>
                <c:pt idx="4">
                  <c:v>42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88B-432B-8773-EB572B449EF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En rupture d'union</c:v>
                </c:pt>
              </c:strCache>
            </c:strRef>
          </c:tx>
          <c:spPr>
            <a:solidFill>
              <a:srgbClr val="0E97D0"/>
            </a:solidFill>
            <a:ln>
              <a:noFill/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. 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Violence physique</c:v>
                </c:pt>
                <c:pt idx="1">
                  <c:v>Violence sexuelle</c:v>
                </c:pt>
                <c:pt idx="2">
                  <c:v>Violence émotionnelle</c:v>
                </c:pt>
                <c:pt idx="3">
                  <c:v>Violence physique ou sexuelle</c:v>
                </c:pt>
                <c:pt idx="4">
                  <c:v>Violence physique ou sexuelle ou émotionnelle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28</c:v>
                </c:pt>
                <c:pt idx="1">
                  <c:v>10</c:v>
                </c:pt>
                <c:pt idx="2">
                  <c:v>38</c:v>
                </c:pt>
                <c:pt idx="3">
                  <c:v>30</c:v>
                </c:pt>
                <c:pt idx="4">
                  <c:v>44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988B-432B-8773-EB572B449EF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00"/>
        <c:axId val="425889168"/>
        <c:axId val="425884072"/>
      </c:barChart>
      <c:catAx>
        <c:axId val="425889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425884072"/>
        <c:crosses val="autoZero"/>
        <c:auto val="1"/>
        <c:lblAlgn val="ctr"/>
        <c:lblOffset val="100"/>
        <c:noMultiLvlLbl val="0"/>
      </c:catAx>
      <c:valAx>
        <c:axId val="425884072"/>
        <c:scaling>
          <c:orientation val="minMax"/>
          <c:max val="100"/>
        </c:scaling>
        <c:delete val="1"/>
        <c:axPos val="l"/>
        <c:numFmt formatCode="General" sourceLinked="1"/>
        <c:majorTickMark val="out"/>
        <c:minorTickMark val="none"/>
        <c:tickLblPos val="nextTo"/>
        <c:crossAx val="425889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8943456902955177"/>
          <c:y val="1.4786127972967387E-2"/>
          <c:w val="0.60878411382330255"/>
          <c:h val="0.97535645337838772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>
              <a:noFill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Pt>
            <c:idx val="0"/>
            <c:bubble3D val="0"/>
            <c:spPr>
              <a:solidFill>
                <a:srgbClr val="177858"/>
              </a:solidFill>
              <a:ln w="19050">
                <a:noFill/>
              </a:ln>
              <a:effectLst/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562-4A80-9CD7-E04A2BC8DC7E}"/>
              </c:ext>
            </c:extLst>
          </c:dPt>
          <c:dPt>
            <c:idx val="1"/>
            <c:bubble3D val="0"/>
            <c:spPr>
              <a:solidFill>
                <a:srgbClr val="E81D2E"/>
              </a:solidFill>
              <a:ln w="19050">
                <a:noFill/>
              </a:ln>
              <a:effectLst/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562-4A80-9CD7-E04A2BC8DC7E}"/>
              </c:ext>
            </c:extLst>
          </c:dPt>
          <c:dPt>
            <c:idx val="2"/>
            <c:bubble3D val="0"/>
            <c:spPr>
              <a:solidFill>
                <a:srgbClr val="FBD017"/>
              </a:solidFill>
              <a:ln w="19050">
                <a:noFill/>
              </a:ln>
              <a:effectLst/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F562-4A80-9CD7-E04A2BC8DC7E}"/>
              </c:ext>
            </c:extLst>
          </c:dPt>
          <c:dPt>
            <c:idx val="3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19050">
                <a:noFill/>
              </a:ln>
              <a:effectLst/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F562-4A80-9CD7-E04A2BC8DC7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noFill/>
              </a:ln>
              <a:effectLst/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F562-4A80-9CD7-E04A2BC8DC7E}"/>
              </c:ext>
            </c:extLst>
          </c:dPt>
          <c:dPt>
            <c:idx val="5"/>
            <c:bubble3D val="0"/>
            <c:spPr>
              <a:solidFill>
                <a:schemeClr val="accent5">
                  <a:lumMod val="50000"/>
                </a:schemeClr>
              </a:solidFill>
              <a:ln w="19050">
                <a:noFill/>
              </a:ln>
              <a:effectLst/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F562-4A80-9CD7-E04A2BC8DC7E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F562-4A80-9CD7-E04A2BC8DC7E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Ont recherché de l'aide</c:v>
                </c:pt>
                <c:pt idx="1">
                  <c:v>N'ont jamais recherché d'aide mais en ont parlé avec quelqu'un</c:v>
                </c:pt>
                <c:pt idx="2">
                  <c:v>N’a jamais recherché d'aide et n’en a pas parlé a quelqu’un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35</c:v>
                </c:pt>
                <c:pt idx="1">
                  <c:v>11</c:v>
                </c:pt>
                <c:pt idx="2">
                  <c:v>54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F562-4A80-9CD7-E04A2BC8DC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Argent uniquement</c:v>
                </c:pt>
              </c:strCache>
            </c:strRef>
          </c:tx>
          <c:spPr>
            <a:solidFill>
              <a:srgbClr val="177858"/>
            </a:solidFill>
            <a:ln>
              <a:noFill/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eparator>. 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Femmes</c:v>
                </c:pt>
                <c:pt idx="1">
                  <c:v>Hommes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70</c:v>
                </c:pt>
                <c:pt idx="1">
                  <c:v>71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580-48B0-AC2D-A1D2804288E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Argent et en nature</c:v>
                </c:pt>
              </c:strCache>
            </c:strRef>
          </c:tx>
          <c:spPr>
            <a:solidFill>
              <a:srgbClr val="0E97D0"/>
            </a:solidFill>
            <a:ln>
              <a:noFill/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numFmt formatCode="General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eparator>. 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Femmes</c:v>
                </c:pt>
                <c:pt idx="1">
                  <c:v>Hommes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14</c:v>
                </c:pt>
                <c:pt idx="1">
                  <c:v>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580-48B0-AC2D-A1D2804288E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En nature seulement</c:v>
                </c:pt>
              </c:strCache>
            </c:strRef>
          </c:tx>
          <c:spPr>
            <a:solidFill>
              <a:srgbClr val="FBD017"/>
            </a:solidFill>
            <a:ln>
              <a:noFill/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1"/>
              <c:layout>
                <c:manualLayout>
                  <c:x val="1.5381658305059834E-2"/>
                  <c:y val="2.4353122578470265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Femmes</c:v>
                </c:pt>
                <c:pt idx="1">
                  <c:v>Hommes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1</c:v>
                </c:pt>
                <c:pt idx="1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4580-48B0-AC2D-A1D2804288E1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Non rémunéré</c:v>
                </c:pt>
              </c:strCache>
            </c:strRef>
          </c:tx>
          <c:spPr>
            <a:solidFill>
              <a:srgbClr val="E81D2E"/>
            </a:solidFill>
            <a:ln>
              <a:noFill/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Femmes</c:v>
                </c:pt>
                <c:pt idx="1">
                  <c:v>Hommes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14</c:v>
                </c:pt>
                <c:pt idx="1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4580-48B0-AC2D-A1D2804288E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286857760"/>
        <c:axId val="286858544"/>
      </c:barChart>
      <c:catAx>
        <c:axId val="286857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86858544"/>
        <c:crosses val="autoZero"/>
        <c:auto val="1"/>
        <c:lblAlgn val="ctr"/>
        <c:lblOffset val="100"/>
        <c:noMultiLvlLbl val="0"/>
      </c:catAx>
      <c:valAx>
        <c:axId val="286858544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2868577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8943456902955177"/>
          <c:y val="1.4786127972967387E-2"/>
          <c:w val="0.60878411382330255"/>
          <c:h val="0.97535645337838772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>
              <a:noFill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Pt>
            <c:idx val="0"/>
            <c:bubble3D val="0"/>
            <c:spPr>
              <a:solidFill>
                <a:srgbClr val="E81D2E"/>
              </a:solidFill>
              <a:ln w="19050">
                <a:noFill/>
              </a:ln>
              <a:effectLst/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E3F-4867-976D-4CEF72DDF969}"/>
              </c:ext>
            </c:extLst>
          </c:dPt>
          <c:dPt>
            <c:idx val="1"/>
            <c:bubble3D val="0"/>
            <c:spPr>
              <a:solidFill>
                <a:srgbClr val="0E97D0"/>
              </a:solidFill>
              <a:ln w="19050">
                <a:noFill/>
              </a:ln>
              <a:effectLst/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E3F-4867-976D-4CEF72DDF969}"/>
              </c:ext>
            </c:extLst>
          </c:dPt>
          <c:dPt>
            <c:idx val="2"/>
            <c:bubble3D val="0"/>
            <c:spPr>
              <a:solidFill>
                <a:srgbClr val="FBD017"/>
              </a:solidFill>
              <a:ln w="19050">
                <a:noFill/>
              </a:ln>
              <a:effectLst/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1E3F-4867-976D-4CEF72DDF969}"/>
              </c:ext>
            </c:extLst>
          </c:dPt>
          <c:dPt>
            <c:idx val="3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19050">
                <a:noFill/>
              </a:ln>
              <a:effectLst/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1E3F-4867-976D-4CEF72DDF969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noFill/>
              </a:ln>
              <a:effectLst/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1E3F-4867-976D-4CEF72DDF969}"/>
              </c:ext>
            </c:extLst>
          </c:dPt>
          <c:dPt>
            <c:idx val="5"/>
            <c:bubble3D val="0"/>
            <c:spPr>
              <a:solidFill>
                <a:schemeClr val="accent5">
                  <a:lumMod val="50000"/>
                </a:schemeClr>
              </a:solidFill>
              <a:ln w="19050">
                <a:noFill/>
              </a:ln>
              <a:effectLst/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1E3F-4867-976D-4CEF72DDF969}"/>
              </c:ext>
            </c:extLst>
          </c:dPt>
          <c:dLbls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1E3F-4867-976D-4CEF72DDF969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Principalement la femme</c:v>
                </c:pt>
                <c:pt idx="1">
                  <c:v>Femme et conjoint ensemble</c:v>
                </c:pt>
                <c:pt idx="2">
                  <c:v>Principalement le conjoint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73</c:v>
                </c:pt>
                <c:pt idx="1">
                  <c:v>19</c:v>
                </c:pt>
                <c:pt idx="2">
                  <c:v>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1E3F-4867-976D-4CEF72DDF9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9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8943456902955177"/>
          <c:y val="1.4786127972967387E-2"/>
          <c:w val="0.60878411382330255"/>
          <c:h val="0.97535645337838772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>
              <a:noFill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Pt>
            <c:idx val="0"/>
            <c:bubble3D val="0"/>
            <c:spPr>
              <a:solidFill>
                <a:srgbClr val="177858"/>
              </a:solidFill>
              <a:ln w="19050">
                <a:noFill/>
              </a:ln>
              <a:effectLst/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38A-4361-AD73-7999AC147B51}"/>
              </c:ext>
            </c:extLst>
          </c:dPt>
          <c:dPt>
            <c:idx val="1"/>
            <c:bubble3D val="0"/>
            <c:spPr>
              <a:solidFill>
                <a:srgbClr val="E81D2E"/>
              </a:solidFill>
              <a:ln w="19050">
                <a:noFill/>
              </a:ln>
              <a:effectLst/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38A-4361-AD73-7999AC147B51}"/>
              </c:ext>
            </c:extLst>
          </c:dPt>
          <c:dPt>
            <c:idx val="2"/>
            <c:bubble3D val="0"/>
            <c:spPr>
              <a:solidFill>
                <a:srgbClr val="FBD017"/>
              </a:solidFill>
              <a:ln w="19050">
                <a:noFill/>
              </a:ln>
              <a:effectLst/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38A-4361-AD73-7999AC147B51}"/>
              </c:ext>
            </c:extLst>
          </c:dPt>
          <c:dPt>
            <c:idx val="3"/>
            <c:bubble3D val="0"/>
            <c:spPr>
              <a:solidFill>
                <a:srgbClr val="0E97D0"/>
              </a:solidFill>
              <a:ln w="19050">
                <a:noFill/>
              </a:ln>
              <a:effectLst/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038A-4361-AD73-7999AC147B51}"/>
              </c:ext>
            </c:extLst>
          </c:dPt>
          <c:dPt>
            <c:idx val="4"/>
            <c:bubble3D val="0"/>
            <c:spPr>
              <a:solidFill>
                <a:srgbClr val="422C81"/>
              </a:solidFill>
              <a:ln w="19050">
                <a:noFill/>
              </a:ln>
              <a:effectLst/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038A-4361-AD73-7999AC147B51}"/>
              </c:ext>
            </c:extLst>
          </c:dPt>
          <c:dPt>
            <c:idx val="5"/>
            <c:bubble3D val="0"/>
            <c:spPr>
              <a:solidFill>
                <a:schemeClr val="accent5">
                  <a:lumMod val="50000"/>
                </a:schemeClr>
              </a:solidFill>
              <a:ln w="19050">
                <a:noFill/>
              </a:ln>
              <a:effectLst/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038A-4361-AD73-7999AC147B51}"/>
              </c:ext>
            </c:extLst>
          </c:dPt>
          <c:dLbls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038A-4361-AD73-7999AC147B51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Plus</c:v>
                </c:pt>
                <c:pt idx="1">
                  <c:v>Moins</c:v>
                </c:pt>
                <c:pt idx="2">
                  <c:v>À peu près la même chose</c:v>
                </c:pt>
                <c:pt idx="3">
                  <c:v>Le conjoint ne gagne pas d'argent</c:v>
                </c:pt>
                <c:pt idx="4">
                  <c:v>Ne sait pas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7</c:v>
                </c:pt>
                <c:pt idx="1">
                  <c:v>76</c:v>
                </c:pt>
                <c:pt idx="2">
                  <c:v>8</c:v>
                </c:pt>
                <c:pt idx="3">
                  <c:v>1</c:v>
                </c:pt>
                <c:pt idx="4">
                  <c:v>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038A-4361-AD73-7999AC147B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9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1.6919824135565944E-2"/>
          <c:y val="0.13784764207980654"/>
          <c:w val="0.96616035172886816"/>
          <c:h val="0.7706124975006902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Femmes</c:v>
                </c:pt>
              </c:strCache>
            </c:strRef>
          </c:tx>
          <c:spPr>
            <a:solidFill>
              <a:srgbClr val="E81D2E"/>
            </a:solidFill>
            <a:ln>
              <a:noFill/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6379-4FC2-B177-5835D6F4FDF3}"/>
              </c:ext>
            </c:extLst>
          </c:dPt>
          <c:dPt>
            <c:idx val="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6379-4FC2-B177-5835D6F4FDF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. 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Possèdent une maison seuls ou conjointement</c:v>
                </c:pt>
                <c:pt idx="1">
                  <c:v>Possèdent des terres seuls ou conjointement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15</c:v>
                </c:pt>
                <c:pt idx="1">
                  <c:v>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379-4FC2-B177-5835D6F4FDF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Hommes</c:v>
                </c:pt>
              </c:strCache>
            </c:strRef>
          </c:tx>
          <c:spPr>
            <a:solidFill>
              <a:srgbClr val="FBD017"/>
            </a:solidFill>
            <a:ln>
              <a:noFill/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. 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Possèdent une maison seuls ou conjointement</c:v>
                </c:pt>
                <c:pt idx="1">
                  <c:v>Possèdent des terres seuls ou conjointement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34</c:v>
                </c:pt>
                <c:pt idx="1">
                  <c:v>36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6379-4FC2-B177-5835D6F4FDF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00"/>
        <c:axId val="286869520"/>
        <c:axId val="286867168"/>
      </c:barChart>
      <c:catAx>
        <c:axId val="286869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86867168"/>
        <c:crosses val="autoZero"/>
        <c:auto val="1"/>
        <c:lblAlgn val="ctr"/>
        <c:lblOffset val="100"/>
        <c:noMultiLvlLbl val="0"/>
      </c:catAx>
      <c:valAx>
        <c:axId val="286867168"/>
        <c:scaling>
          <c:orientation val="minMax"/>
          <c:max val="100"/>
        </c:scaling>
        <c:delete val="1"/>
        <c:axPos val="l"/>
        <c:numFmt formatCode="General" sourceLinked="1"/>
        <c:majorTickMark val="out"/>
        <c:minorTickMark val="none"/>
        <c:tickLblPos val="nextTo"/>
        <c:crossAx val="2868695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1.6919824135565944E-2"/>
          <c:y val="0.19893362311611501"/>
          <c:w val="0.96616035172886816"/>
          <c:h val="0.68022766950511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Femmes</c:v>
                </c:pt>
              </c:strCache>
            </c:strRef>
          </c:tx>
          <c:spPr>
            <a:solidFill>
              <a:srgbClr val="E81D2E"/>
            </a:solidFill>
            <a:ln>
              <a:noFill/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85F3-4FEF-A393-BC9E1B1C0907}"/>
              </c:ext>
            </c:extLst>
          </c:dPt>
          <c:dPt>
            <c:idx val="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85F3-4FEF-A393-BC9E1B1C090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. 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Utilisent un compte bancaire</c:v>
                </c:pt>
                <c:pt idx="1">
                  <c:v>Possèdent un téléphone portable</c:v>
                </c:pt>
                <c:pt idx="3">
                  <c:v>Utilisent un téléphone portable pour des transaction financières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6</c:v>
                </c:pt>
                <c:pt idx="1">
                  <c:v>51</c:v>
                </c:pt>
                <c:pt idx="3">
                  <c:v>27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5F3-4FEF-A393-BC9E1B1C090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Hommes</c:v>
                </c:pt>
              </c:strCache>
            </c:strRef>
          </c:tx>
          <c:spPr>
            <a:solidFill>
              <a:srgbClr val="FBD017"/>
            </a:solidFill>
            <a:ln>
              <a:noFill/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. 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Utilisent un compte bancaire</c:v>
                </c:pt>
                <c:pt idx="1">
                  <c:v>Possèdent un téléphone portable</c:v>
                </c:pt>
                <c:pt idx="3">
                  <c:v>Utilisent un téléphone portable pour des transaction financières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14</c:v>
                </c:pt>
                <c:pt idx="1">
                  <c:v>80</c:v>
                </c:pt>
                <c:pt idx="3">
                  <c:v>37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85F3-4FEF-A393-BC9E1B1C090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00"/>
        <c:axId val="286868344"/>
        <c:axId val="292188096"/>
      </c:barChart>
      <c:catAx>
        <c:axId val="286868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92188096"/>
        <c:crosses val="autoZero"/>
        <c:auto val="1"/>
        <c:lblAlgn val="ctr"/>
        <c:lblOffset val="100"/>
        <c:noMultiLvlLbl val="0"/>
      </c:catAx>
      <c:valAx>
        <c:axId val="292188096"/>
        <c:scaling>
          <c:orientation val="minMax"/>
          <c:max val="100"/>
        </c:scaling>
        <c:delete val="1"/>
        <c:axPos val="l"/>
        <c:numFmt formatCode="General" sourceLinked="1"/>
        <c:majorTickMark val="out"/>
        <c:minorTickMark val="none"/>
        <c:tickLblPos val="nextTo"/>
        <c:crossAx val="2868683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1.6919824135565944E-2"/>
          <c:y val="7.8183250710814653E-2"/>
          <c:w val="0.96616035172886816"/>
          <c:h val="0.7383563909700845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AF5B9E"/>
            </a:solidFill>
            <a:ln>
              <a:noFill/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5F61-43AF-A7E2-5D596AAC94CB}"/>
              </c:ext>
            </c:extLst>
          </c:dPt>
          <c:dPt>
            <c:idx val="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5F61-43AF-A7E2-5D596AAC94CB}"/>
              </c:ext>
            </c:extLst>
          </c:dPt>
          <c:dPt>
            <c:idx val="3"/>
            <c:invertIfNegative val="0"/>
            <c:bubble3D val="0"/>
            <c:spPr>
              <a:solidFill>
                <a:srgbClr val="422C81"/>
              </a:solidFill>
              <a:ln>
                <a:noFill/>
              </a:ln>
              <a:effectLst/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F61-43AF-A7E2-5D596AAC94CB}"/>
              </c:ext>
            </c:extLst>
          </c:dPt>
          <c:dPt>
            <c:idx val="4"/>
            <c:invertIfNegative val="0"/>
            <c:bubble3D val="0"/>
            <c:spPr>
              <a:solidFill>
                <a:srgbClr val="E81D2E"/>
              </a:solidFill>
              <a:ln>
                <a:noFill/>
              </a:ln>
              <a:effectLst/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F61-43AF-A7E2-5D596AAC94C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. 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Propres soins de santé de la femme</c:v>
                </c:pt>
                <c:pt idx="1">
                  <c:v>Faire les achats importants du ménage</c:v>
                </c:pt>
                <c:pt idx="2">
                  <c:v>Visites à sa famille ou parents</c:v>
                </c:pt>
                <c:pt idx="3">
                  <c:v>Les 3 décisions</c:v>
                </c:pt>
                <c:pt idx="4">
                  <c:v>Aucune des 3 décisions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46</c:v>
                </c:pt>
                <c:pt idx="1">
                  <c:v>47</c:v>
                </c:pt>
                <c:pt idx="2">
                  <c:v>67</c:v>
                </c:pt>
                <c:pt idx="3">
                  <c:v>36</c:v>
                </c:pt>
                <c:pt idx="4">
                  <c:v>27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5F61-43AF-A7E2-5D596AAC94C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292190056"/>
        <c:axId val="292181824"/>
      </c:barChart>
      <c:catAx>
        <c:axId val="292190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92181824"/>
        <c:crosses val="autoZero"/>
        <c:auto val="1"/>
        <c:lblAlgn val="ctr"/>
        <c:lblOffset val="100"/>
        <c:noMultiLvlLbl val="0"/>
      </c:catAx>
      <c:valAx>
        <c:axId val="292181824"/>
        <c:scaling>
          <c:orientation val="minMax"/>
          <c:max val="100"/>
        </c:scaling>
        <c:delete val="1"/>
        <c:axPos val="l"/>
        <c:numFmt formatCode="General" sourceLinked="1"/>
        <c:majorTickMark val="out"/>
        <c:minorTickMark val="none"/>
        <c:tickLblPos val="nextTo"/>
        <c:crossAx val="2921900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1.6919824135565944E-2"/>
          <c:y val="6.7714631197097946E-2"/>
          <c:w val="0.96616035172886816"/>
          <c:h val="0.7924986432318692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AF5B9E"/>
            </a:solidFill>
            <a:ln>
              <a:noFill/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39BA-4FE0-AA31-625B61780856}"/>
              </c:ext>
            </c:extLst>
          </c:dPt>
          <c:dPt>
            <c:idx val="2"/>
            <c:invertIfNegative val="0"/>
            <c:bubble3D val="0"/>
            <c:spPr>
              <a:solidFill>
                <a:srgbClr val="422C81"/>
              </a:solidFill>
              <a:ln>
                <a:noFill/>
              </a:ln>
              <a:effectLst/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39BA-4FE0-AA31-625B61780856}"/>
              </c:ext>
            </c:extLst>
          </c:dPt>
          <c:dPt>
            <c:idx val="3"/>
            <c:invertIfNegative val="0"/>
            <c:bubble3D val="0"/>
            <c:spPr>
              <a:solidFill>
                <a:srgbClr val="E81D2E"/>
              </a:solidFill>
              <a:ln>
                <a:noFill/>
              </a:ln>
              <a:effectLst/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39BA-4FE0-AA31-625B6178085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. 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Propres soins de santé de l'homme</c:v>
                </c:pt>
                <c:pt idx="1">
                  <c:v>Faire des achats importants du ménage</c:v>
                </c:pt>
                <c:pt idx="2">
                  <c:v>Les 2 décisions</c:v>
                </c:pt>
                <c:pt idx="3">
                  <c:v>Aucune des 2 décisions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97</c:v>
                </c:pt>
                <c:pt idx="1">
                  <c:v>93</c:v>
                </c:pt>
                <c:pt idx="2">
                  <c:v>92</c:v>
                </c:pt>
                <c:pt idx="3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39BA-4FE0-AA31-625B6178085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292183392"/>
        <c:axId val="292183784"/>
      </c:barChart>
      <c:catAx>
        <c:axId val="292183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92183784"/>
        <c:crosses val="autoZero"/>
        <c:auto val="1"/>
        <c:lblAlgn val="ctr"/>
        <c:lblOffset val="100"/>
        <c:noMultiLvlLbl val="0"/>
      </c:catAx>
      <c:valAx>
        <c:axId val="292183784"/>
        <c:scaling>
          <c:orientation val="minMax"/>
          <c:max val="100"/>
        </c:scaling>
        <c:delete val="1"/>
        <c:axPos val="l"/>
        <c:numFmt formatCode="General" sourceLinked="1"/>
        <c:majorTickMark val="out"/>
        <c:minorTickMark val="none"/>
        <c:tickLblPos val="nextTo"/>
        <c:crossAx val="2921833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1969622918812657"/>
          <c:y val="0"/>
          <c:w val="0.64419265575160278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Hommes</c:v>
                </c:pt>
              </c:strCache>
            </c:strRef>
          </c:tx>
          <c:spPr>
            <a:solidFill>
              <a:srgbClr val="FBD017"/>
            </a:solidFill>
            <a:ln>
              <a:noFill/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Au moins une des raisons citées</c:v>
                </c:pt>
                <c:pt idx="1">
                  <c:v>Brûle la nourriture</c:v>
                </c:pt>
                <c:pt idx="2">
                  <c:v>Argumente avec lui</c:v>
                </c:pt>
                <c:pt idx="3">
                  <c:v>Sort sans le lui dire</c:v>
                </c:pt>
                <c:pt idx="4">
                  <c:v>Refuse d'avoir des rapports sexuels avec lui</c:v>
                </c:pt>
                <c:pt idx="5">
                  <c:v>Néglige les enfants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16</c:v>
                </c:pt>
                <c:pt idx="1">
                  <c:v>7</c:v>
                </c:pt>
                <c:pt idx="2">
                  <c:v>10</c:v>
                </c:pt>
                <c:pt idx="3">
                  <c:v>9</c:v>
                </c:pt>
                <c:pt idx="4">
                  <c:v>7</c:v>
                </c:pt>
                <c:pt idx="5">
                  <c:v>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C6F-441F-8B7C-88AACDD0F03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Femmes</c:v>
                </c:pt>
              </c:strCache>
            </c:strRef>
          </c:tx>
          <c:spPr>
            <a:solidFill>
              <a:srgbClr val="E81D2E"/>
            </a:solidFill>
            <a:ln>
              <a:noFill/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Au moins une des raisons citées</c:v>
                </c:pt>
                <c:pt idx="1">
                  <c:v>Brûle la nourriture</c:v>
                </c:pt>
                <c:pt idx="2">
                  <c:v>Argumente avec lui</c:v>
                </c:pt>
                <c:pt idx="3">
                  <c:v>Sort sans le lui dire</c:v>
                </c:pt>
                <c:pt idx="4">
                  <c:v>Refuse d'avoir des rapports sexuels avec lui</c:v>
                </c:pt>
                <c:pt idx="5">
                  <c:v>Néglige les enfants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32</c:v>
                </c:pt>
                <c:pt idx="1">
                  <c:v>14</c:v>
                </c:pt>
                <c:pt idx="2">
                  <c:v>21</c:v>
                </c:pt>
                <c:pt idx="3">
                  <c:v>21</c:v>
                </c:pt>
                <c:pt idx="4">
                  <c:v>13</c:v>
                </c:pt>
                <c:pt idx="5">
                  <c:v>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C6F-441F-8B7C-88AACDD0F0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axId val="427518656"/>
        <c:axId val="427515912"/>
      </c:barChart>
      <c:catAx>
        <c:axId val="4275186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427515912"/>
        <c:crosses val="autoZero"/>
        <c:auto val="1"/>
        <c:lblAlgn val="ctr"/>
        <c:lblOffset val="100"/>
        <c:noMultiLvlLbl val="0"/>
      </c:catAx>
      <c:valAx>
        <c:axId val="427515912"/>
        <c:scaling>
          <c:orientation val="minMax"/>
          <c:max val="100"/>
        </c:scaling>
        <c:delete val="1"/>
        <c:axPos val="b"/>
        <c:numFmt formatCode="General" sourceLinked="1"/>
        <c:majorTickMark val="none"/>
        <c:minorTickMark val="none"/>
        <c:tickLblPos val="nextTo"/>
        <c:crossAx val="4275186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15DCB0-616A-4D00-A23B-0E7EB6002418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E81180-36CA-43EC-B7D8-15BB5DAAE4B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014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E81180-36CA-43EC-B7D8-15BB5DAAE4B2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98705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E81180-36CA-43EC-B7D8-15BB5DAAE4B2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2118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E81180-36CA-43EC-B7D8-15BB5DAAE4B2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7953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E81180-36CA-43EC-B7D8-15BB5DAAE4B2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42890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E81180-36CA-43EC-B7D8-15BB5DAAE4B2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8847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E81180-36CA-43EC-B7D8-15BB5DAAE4B2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36755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E81180-36CA-43EC-B7D8-15BB5DAAE4B2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61424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E81180-36CA-43EC-B7D8-15BB5DAAE4B2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8464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E81180-36CA-43EC-B7D8-15BB5DAAE4B2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0725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E81180-36CA-43EC-B7D8-15BB5DAAE4B2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43614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E81180-36CA-43EC-B7D8-15BB5DAAE4B2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74435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E81180-36CA-43EC-B7D8-15BB5DAAE4B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264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E81180-36CA-43EC-B7D8-15BB5DAAE4B2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77415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E81180-36CA-43EC-B7D8-15BB5DAAE4B2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4443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E81180-36CA-43EC-B7D8-15BB5DAAE4B2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8749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50069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2700"/>
            <a:ext cx="9144000" cy="123190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4000">
                <a:latin typeface="+mn-lt"/>
              </a:defRPr>
            </a:lvl1pPr>
          </a:lstStyle>
          <a:p>
            <a:r>
              <a:rPr lang="fr-FR" noProof="0" dirty="0" smtClean="0"/>
              <a:t>Click to </a:t>
            </a:r>
            <a:r>
              <a:rPr lang="fr-FR" noProof="0" dirty="0" err="1" smtClean="0"/>
              <a:t>edit</a:t>
            </a:r>
            <a:r>
              <a:rPr lang="fr-FR" noProof="0" dirty="0" smtClean="0"/>
              <a:t> Master </a:t>
            </a:r>
            <a:br>
              <a:rPr lang="fr-FR" noProof="0" dirty="0" smtClean="0"/>
            </a:br>
            <a:r>
              <a:rPr lang="fr-FR" noProof="0" dirty="0" err="1" smtClean="0"/>
              <a:t>title</a:t>
            </a:r>
            <a:r>
              <a:rPr lang="fr-FR" noProof="0" dirty="0" smtClean="0"/>
              <a:t> style</a:t>
            </a:r>
            <a:endParaRPr lang="fr-FR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639" y="1606858"/>
            <a:ext cx="8256233" cy="525114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noProof="0" dirty="0" smtClean="0"/>
              <a:t>Click to </a:t>
            </a:r>
            <a:r>
              <a:rPr lang="fr-FR" noProof="0" dirty="0" err="1" smtClean="0"/>
              <a:t>edit</a:t>
            </a:r>
            <a:r>
              <a:rPr lang="fr-FR" noProof="0" dirty="0" smtClean="0"/>
              <a:t> Master </a:t>
            </a:r>
            <a:r>
              <a:rPr lang="fr-FR" noProof="0" dirty="0" err="1" smtClean="0"/>
              <a:t>text</a:t>
            </a:r>
            <a:r>
              <a:rPr lang="fr-FR" noProof="0" dirty="0" smtClean="0"/>
              <a:t> styles</a:t>
            </a:r>
          </a:p>
          <a:p>
            <a:pPr lvl="1"/>
            <a:r>
              <a:rPr lang="fr-FR" noProof="0" dirty="0" smtClean="0"/>
              <a:t>Second </a:t>
            </a:r>
            <a:r>
              <a:rPr lang="fr-FR" noProof="0" dirty="0" err="1" smtClean="0"/>
              <a:t>level</a:t>
            </a:r>
            <a:endParaRPr lang="fr-FR" noProof="0" dirty="0" smtClean="0"/>
          </a:p>
          <a:p>
            <a:pPr lvl="2"/>
            <a:r>
              <a:rPr lang="fr-FR" noProof="0" dirty="0" err="1" smtClean="0"/>
              <a:t>Third</a:t>
            </a:r>
            <a:r>
              <a:rPr lang="fr-FR" noProof="0" dirty="0" smtClean="0"/>
              <a:t> </a:t>
            </a:r>
            <a:r>
              <a:rPr lang="fr-FR" noProof="0" dirty="0" err="1" smtClean="0"/>
              <a:t>level</a:t>
            </a:r>
            <a:endParaRPr lang="fr-FR" noProof="0" dirty="0" smtClean="0"/>
          </a:p>
          <a:p>
            <a:pPr lvl="3"/>
            <a:r>
              <a:rPr lang="fr-FR" noProof="0" dirty="0" err="1" smtClean="0"/>
              <a:t>Fourth</a:t>
            </a:r>
            <a:r>
              <a:rPr lang="fr-FR" noProof="0" dirty="0" smtClean="0"/>
              <a:t> </a:t>
            </a:r>
            <a:r>
              <a:rPr lang="fr-FR" noProof="0" dirty="0" err="1" smtClean="0"/>
              <a:t>level</a:t>
            </a:r>
            <a:endParaRPr lang="fr-FR" noProof="0" dirty="0" smtClean="0"/>
          </a:p>
          <a:p>
            <a:pPr lvl="4"/>
            <a:r>
              <a:rPr lang="fr-FR" noProof="0" dirty="0" err="1" smtClean="0"/>
              <a:t>Fifth</a:t>
            </a:r>
            <a:r>
              <a:rPr lang="fr-FR" noProof="0" dirty="0" smtClean="0"/>
              <a:t> </a:t>
            </a:r>
            <a:r>
              <a:rPr lang="fr-FR" noProof="0" dirty="0" err="1" smtClean="0"/>
              <a:t>level</a:t>
            </a:r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35166048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25563"/>
          </a:xfrm>
        </p:spPr>
        <p:txBody>
          <a:bodyPr/>
          <a:lstStyle>
            <a:lvl1pPr algn="ctr">
              <a:defRPr>
                <a:latin typeface="+mn-lt"/>
              </a:defRPr>
            </a:lvl1pPr>
          </a:lstStyle>
          <a:p>
            <a:r>
              <a:rPr lang="fr-FR" noProof="0" dirty="0" smtClean="0"/>
              <a:t>Click to </a:t>
            </a:r>
            <a:r>
              <a:rPr lang="fr-FR" noProof="0" dirty="0" err="1" smtClean="0"/>
              <a:t>edit</a:t>
            </a:r>
            <a:r>
              <a:rPr lang="fr-FR" noProof="0" dirty="0" smtClean="0"/>
              <a:t> Master </a:t>
            </a:r>
            <a:r>
              <a:rPr lang="fr-FR" noProof="0" dirty="0" err="1" smtClean="0"/>
              <a:t>title</a:t>
            </a:r>
            <a:r>
              <a:rPr lang="fr-FR" noProof="0" dirty="0" smtClean="0"/>
              <a:t> style</a:t>
            </a:r>
            <a:endParaRPr lang="fr-FR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639" y="1606858"/>
            <a:ext cx="8256233" cy="5251142"/>
          </a:xfrm>
        </p:spPr>
        <p:txBody>
          <a:bodyPr/>
          <a:lstStyle/>
          <a:p>
            <a:pPr lvl="0"/>
            <a:r>
              <a:rPr lang="fr-FR" noProof="0" dirty="0" smtClean="0"/>
              <a:t>Click to </a:t>
            </a:r>
            <a:r>
              <a:rPr lang="fr-FR" noProof="0" dirty="0" err="1" smtClean="0"/>
              <a:t>edit</a:t>
            </a:r>
            <a:r>
              <a:rPr lang="fr-FR" noProof="0" dirty="0" smtClean="0"/>
              <a:t> Master </a:t>
            </a:r>
            <a:r>
              <a:rPr lang="fr-FR" noProof="0" dirty="0" err="1" smtClean="0"/>
              <a:t>text</a:t>
            </a:r>
            <a:r>
              <a:rPr lang="fr-FR" noProof="0" dirty="0" smtClean="0"/>
              <a:t> styles</a:t>
            </a:r>
          </a:p>
          <a:p>
            <a:pPr lvl="1"/>
            <a:r>
              <a:rPr lang="fr-FR" noProof="0" dirty="0" smtClean="0"/>
              <a:t>Second </a:t>
            </a:r>
            <a:r>
              <a:rPr lang="fr-FR" noProof="0" dirty="0" err="1" smtClean="0"/>
              <a:t>level</a:t>
            </a:r>
            <a:endParaRPr lang="fr-FR" noProof="0" dirty="0" smtClean="0"/>
          </a:p>
          <a:p>
            <a:pPr lvl="2"/>
            <a:r>
              <a:rPr lang="fr-FR" noProof="0" dirty="0" err="1" smtClean="0"/>
              <a:t>Third</a:t>
            </a:r>
            <a:r>
              <a:rPr lang="fr-FR" noProof="0" dirty="0" smtClean="0"/>
              <a:t> </a:t>
            </a:r>
            <a:r>
              <a:rPr lang="fr-FR" noProof="0" dirty="0" err="1" smtClean="0"/>
              <a:t>level</a:t>
            </a:r>
            <a:endParaRPr lang="fr-FR" noProof="0" dirty="0" smtClean="0"/>
          </a:p>
          <a:p>
            <a:pPr lvl="3"/>
            <a:r>
              <a:rPr lang="fr-FR" noProof="0" dirty="0" err="1" smtClean="0"/>
              <a:t>Fourth</a:t>
            </a:r>
            <a:r>
              <a:rPr lang="fr-FR" noProof="0" dirty="0" smtClean="0"/>
              <a:t> </a:t>
            </a:r>
            <a:r>
              <a:rPr lang="fr-FR" noProof="0" dirty="0" err="1" smtClean="0"/>
              <a:t>level</a:t>
            </a:r>
            <a:endParaRPr lang="fr-FR" noProof="0" dirty="0" smtClean="0"/>
          </a:p>
          <a:p>
            <a:pPr lvl="4"/>
            <a:r>
              <a:rPr lang="fr-FR" noProof="0" dirty="0" err="1" smtClean="0"/>
              <a:t>Fifth</a:t>
            </a:r>
            <a:r>
              <a:rPr lang="fr-FR" noProof="0" dirty="0" smtClean="0"/>
              <a:t> </a:t>
            </a:r>
            <a:r>
              <a:rPr lang="fr-FR" noProof="0" dirty="0" err="1" smtClean="0"/>
              <a:t>level</a:t>
            </a:r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41198704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 dirty="0" smtClean="0"/>
              <a:t>Click to </a:t>
            </a:r>
            <a:r>
              <a:rPr lang="fr-FR" noProof="0" dirty="0" err="1" smtClean="0"/>
              <a:t>edit</a:t>
            </a:r>
            <a:r>
              <a:rPr lang="fr-FR" noProof="0" dirty="0" smtClean="0"/>
              <a:t> Master </a:t>
            </a:r>
            <a:r>
              <a:rPr lang="fr-FR" noProof="0" dirty="0" err="1" smtClean="0"/>
              <a:t>title</a:t>
            </a:r>
            <a:r>
              <a:rPr lang="fr-FR" noProof="0" dirty="0" smtClean="0"/>
              <a:t> style</a:t>
            </a:r>
            <a:endParaRPr lang="fr-FR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noProof="0" dirty="0" smtClean="0"/>
              <a:t>Click to </a:t>
            </a:r>
            <a:r>
              <a:rPr lang="fr-FR" noProof="0" dirty="0" err="1" smtClean="0"/>
              <a:t>edit</a:t>
            </a:r>
            <a:r>
              <a:rPr lang="fr-FR" noProof="0" dirty="0" smtClean="0"/>
              <a:t> Master </a:t>
            </a:r>
            <a:r>
              <a:rPr lang="fr-FR" noProof="0" dirty="0" err="1" smtClean="0"/>
              <a:t>text</a:t>
            </a:r>
            <a:r>
              <a:rPr lang="fr-FR" noProof="0" dirty="0" smtClean="0"/>
              <a:t> styles</a:t>
            </a:r>
          </a:p>
          <a:p>
            <a:pPr lvl="1"/>
            <a:r>
              <a:rPr lang="fr-FR" noProof="0" dirty="0" smtClean="0"/>
              <a:t>Second </a:t>
            </a:r>
            <a:r>
              <a:rPr lang="fr-FR" noProof="0" dirty="0" err="1" smtClean="0"/>
              <a:t>level</a:t>
            </a:r>
            <a:endParaRPr lang="fr-FR" noProof="0" dirty="0" smtClean="0"/>
          </a:p>
          <a:p>
            <a:pPr lvl="2"/>
            <a:r>
              <a:rPr lang="fr-FR" noProof="0" dirty="0" err="1" smtClean="0"/>
              <a:t>Third</a:t>
            </a:r>
            <a:r>
              <a:rPr lang="fr-FR" noProof="0" dirty="0" smtClean="0"/>
              <a:t> </a:t>
            </a:r>
            <a:r>
              <a:rPr lang="fr-FR" noProof="0" dirty="0" err="1" smtClean="0"/>
              <a:t>level</a:t>
            </a:r>
            <a:endParaRPr lang="fr-FR" noProof="0" dirty="0" smtClean="0"/>
          </a:p>
          <a:p>
            <a:pPr lvl="3"/>
            <a:r>
              <a:rPr lang="fr-FR" noProof="0" dirty="0" err="1" smtClean="0"/>
              <a:t>Fourth</a:t>
            </a:r>
            <a:r>
              <a:rPr lang="fr-FR" noProof="0" dirty="0" smtClean="0"/>
              <a:t> </a:t>
            </a:r>
            <a:r>
              <a:rPr lang="fr-FR" noProof="0" dirty="0" err="1" smtClean="0"/>
              <a:t>level</a:t>
            </a:r>
            <a:endParaRPr lang="fr-FR" noProof="0" dirty="0" smtClean="0"/>
          </a:p>
          <a:p>
            <a:pPr lvl="4"/>
            <a:r>
              <a:rPr lang="fr-FR" noProof="0" dirty="0" err="1" smtClean="0"/>
              <a:t>Fifth</a:t>
            </a:r>
            <a:r>
              <a:rPr lang="fr-FR" noProof="0" dirty="0" smtClean="0"/>
              <a:t> </a:t>
            </a:r>
            <a:r>
              <a:rPr lang="fr-FR" noProof="0" dirty="0" err="1" smtClean="0"/>
              <a:t>level</a:t>
            </a:r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7194894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5450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 txBox="1">
            <a:spLocks/>
          </p:cNvSpPr>
          <p:nvPr userDrawn="1"/>
        </p:nvSpPr>
        <p:spPr>
          <a:xfrm>
            <a:off x="0" y="5218545"/>
            <a:ext cx="9143999" cy="1639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 baseline="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fr-FR" sz="4400" noProof="0" dirty="0" smtClean="0"/>
              <a:t>5</a:t>
            </a:r>
            <a:r>
              <a:rPr lang="fr-FR" sz="4400" baseline="30000" noProof="0" dirty="0" smtClean="0"/>
              <a:t>ème</a:t>
            </a:r>
            <a:r>
              <a:rPr lang="fr-FR" sz="4400" noProof="0" dirty="0" smtClean="0"/>
              <a:t> Enquête</a:t>
            </a:r>
            <a:r>
              <a:rPr lang="fr-FR" sz="4400" baseline="0" noProof="0" dirty="0" smtClean="0"/>
              <a:t> Démographique et de Santé au Bénin </a:t>
            </a:r>
            <a:r>
              <a:rPr lang="fr-FR" sz="4400" noProof="0" dirty="0" smtClean="0"/>
              <a:t>(EDSB-V)</a:t>
            </a:r>
            <a:r>
              <a:rPr lang="fr-FR" sz="4400" baseline="0" noProof="0" dirty="0" smtClean="0"/>
              <a:t> 2017-2018</a:t>
            </a:r>
            <a:endParaRPr lang="fr-FR" sz="4400" noProof="0" dirty="0"/>
          </a:p>
        </p:txBody>
      </p:sp>
      <p:cxnSp>
        <p:nvCxnSpPr>
          <p:cNvPr id="10" name="Straight Connector 9"/>
          <p:cNvCxnSpPr/>
          <p:nvPr userDrawn="1"/>
        </p:nvCxnSpPr>
        <p:spPr>
          <a:xfrm flipV="1">
            <a:off x="0" y="2112885"/>
            <a:ext cx="0" cy="12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 userDrawn="1"/>
        </p:nvSpPr>
        <p:spPr>
          <a:xfrm>
            <a:off x="-2" y="1853439"/>
            <a:ext cx="9144000" cy="9144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 userDrawn="1"/>
        </p:nvSpPr>
        <p:spPr>
          <a:xfrm>
            <a:off x="-2" y="5151649"/>
            <a:ext cx="9144000" cy="9144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949"/>
          <a:stretch/>
        </p:blipFill>
        <p:spPr>
          <a:xfrm>
            <a:off x="0" y="1995461"/>
            <a:ext cx="9144000" cy="3110262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-2" y="5110918"/>
            <a:ext cx="9144000" cy="4572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-2" y="1944546"/>
            <a:ext cx="9144000" cy="4572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073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7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 baseline="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>
            <a:lumMod val="20000"/>
            <a:lumOff val="80000"/>
            <a:alpha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 smtClean="0"/>
              <a:t>Click to edit Master title style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1639" y="1606858"/>
            <a:ext cx="8256233" cy="52511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dirty="0" smtClean="0"/>
              <a:t>Click to </a:t>
            </a:r>
            <a:r>
              <a:rPr lang="fr-FR" noProof="0" dirty="0" err="1" smtClean="0"/>
              <a:t>edit</a:t>
            </a:r>
            <a:r>
              <a:rPr lang="fr-FR" noProof="0" dirty="0" smtClean="0"/>
              <a:t> Master </a:t>
            </a:r>
            <a:r>
              <a:rPr lang="fr-FR" noProof="0" dirty="0" err="1" smtClean="0"/>
              <a:t>text</a:t>
            </a:r>
            <a:r>
              <a:rPr lang="fr-FR" noProof="0" dirty="0" smtClean="0"/>
              <a:t> styles</a:t>
            </a:r>
          </a:p>
          <a:p>
            <a:pPr lvl="1"/>
            <a:r>
              <a:rPr lang="fr-FR" noProof="0" dirty="0" smtClean="0"/>
              <a:t>Second </a:t>
            </a:r>
            <a:r>
              <a:rPr lang="fr-FR" noProof="0" dirty="0" err="1" smtClean="0"/>
              <a:t>level</a:t>
            </a:r>
            <a:endParaRPr lang="fr-FR" noProof="0" dirty="0" smtClean="0"/>
          </a:p>
          <a:p>
            <a:pPr lvl="2"/>
            <a:r>
              <a:rPr lang="fr-FR" noProof="0" dirty="0" err="1" smtClean="0"/>
              <a:t>Third</a:t>
            </a:r>
            <a:r>
              <a:rPr lang="fr-FR" noProof="0" dirty="0" smtClean="0"/>
              <a:t> </a:t>
            </a:r>
            <a:r>
              <a:rPr lang="fr-FR" noProof="0" dirty="0" err="1" smtClean="0"/>
              <a:t>level</a:t>
            </a:r>
            <a:endParaRPr lang="fr-FR" noProof="0" dirty="0" smtClean="0"/>
          </a:p>
          <a:p>
            <a:pPr lvl="3"/>
            <a:r>
              <a:rPr lang="fr-FR" noProof="0" dirty="0" err="1" smtClean="0"/>
              <a:t>Fourth</a:t>
            </a:r>
            <a:r>
              <a:rPr lang="fr-FR" noProof="0" dirty="0" smtClean="0"/>
              <a:t> </a:t>
            </a:r>
            <a:r>
              <a:rPr lang="fr-FR" noProof="0" dirty="0" err="1" smtClean="0"/>
              <a:t>level</a:t>
            </a:r>
            <a:endParaRPr lang="fr-FR" noProof="0" dirty="0" smtClean="0"/>
          </a:p>
          <a:p>
            <a:pPr lvl="4"/>
            <a:r>
              <a:rPr lang="fr-FR" noProof="0" dirty="0" err="1" smtClean="0"/>
              <a:t>Fifth</a:t>
            </a:r>
            <a:r>
              <a:rPr lang="fr-FR" noProof="0" dirty="0" smtClean="0"/>
              <a:t> </a:t>
            </a:r>
            <a:r>
              <a:rPr lang="fr-FR" noProof="0" dirty="0" err="1" smtClean="0"/>
              <a:t>level</a:t>
            </a:r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2535715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noProof="0" dirty="0" smtClean="0"/>
              <a:t>Click to </a:t>
            </a:r>
            <a:r>
              <a:rPr lang="fr-FR" noProof="0" dirty="0" err="1" smtClean="0"/>
              <a:t>edit</a:t>
            </a:r>
            <a:r>
              <a:rPr lang="fr-FR" noProof="0" dirty="0" smtClean="0"/>
              <a:t> Master </a:t>
            </a:r>
            <a:r>
              <a:rPr lang="fr-FR" noProof="0" dirty="0" err="1" smtClean="0"/>
              <a:t>title</a:t>
            </a:r>
            <a:r>
              <a:rPr lang="fr-FR" noProof="0" dirty="0" smtClean="0"/>
              <a:t> style</a:t>
            </a:r>
            <a:endParaRPr lang="fr-FR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dirty="0" smtClean="0"/>
              <a:t>Click to </a:t>
            </a:r>
            <a:r>
              <a:rPr lang="fr-FR" noProof="0" dirty="0" err="1" smtClean="0"/>
              <a:t>edit</a:t>
            </a:r>
            <a:r>
              <a:rPr lang="fr-FR" noProof="0" dirty="0" smtClean="0"/>
              <a:t> Master </a:t>
            </a:r>
            <a:r>
              <a:rPr lang="fr-FR" noProof="0" dirty="0" err="1" smtClean="0"/>
              <a:t>text</a:t>
            </a:r>
            <a:r>
              <a:rPr lang="fr-FR" noProof="0" dirty="0" smtClean="0"/>
              <a:t> styles</a:t>
            </a:r>
          </a:p>
          <a:p>
            <a:pPr lvl="1"/>
            <a:r>
              <a:rPr lang="fr-FR" noProof="0" dirty="0" smtClean="0"/>
              <a:t>Second </a:t>
            </a:r>
            <a:r>
              <a:rPr lang="fr-FR" noProof="0" dirty="0" err="1" smtClean="0"/>
              <a:t>level</a:t>
            </a:r>
            <a:endParaRPr lang="fr-FR" noProof="0" dirty="0" smtClean="0"/>
          </a:p>
          <a:p>
            <a:pPr lvl="2"/>
            <a:r>
              <a:rPr lang="fr-FR" noProof="0" dirty="0" err="1" smtClean="0"/>
              <a:t>Third</a:t>
            </a:r>
            <a:r>
              <a:rPr lang="fr-FR" noProof="0" dirty="0" smtClean="0"/>
              <a:t> </a:t>
            </a:r>
            <a:r>
              <a:rPr lang="fr-FR" noProof="0" dirty="0" err="1" smtClean="0"/>
              <a:t>level</a:t>
            </a:r>
            <a:endParaRPr lang="fr-FR" noProof="0" dirty="0" smtClean="0"/>
          </a:p>
          <a:p>
            <a:pPr lvl="3"/>
            <a:r>
              <a:rPr lang="fr-FR" noProof="0" dirty="0" err="1" smtClean="0"/>
              <a:t>Fourth</a:t>
            </a:r>
            <a:r>
              <a:rPr lang="fr-FR" noProof="0" dirty="0" smtClean="0"/>
              <a:t> </a:t>
            </a:r>
            <a:r>
              <a:rPr lang="fr-FR" noProof="0" dirty="0" err="1" smtClean="0"/>
              <a:t>level</a:t>
            </a:r>
            <a:endParaRPr lang="fr-FR" noProof="0" dirty="0" smtClean="0"/>
          </a:p>
          <a:p>
            <a:pPr lvl="4"/>
            <a:r>
              <a:rPr lang="fr-FR" noProof="0" dirty="0" err="1" smtClean="0"/>
              <a:t>Fifth</a:t>
            </a:r>
            <a:r>
              <a:rPr lang="fr-FR" noProof="0" dirty="0" smtClean="0"/>
              <a:t> </a:t>
            </a:r>
            <a:r>
              <a:rPr lang="fr-FR" noProof="0" dirty="0" err="1" smtClean="0"/>
              <a:t>level</a:t>
            </a:r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1119195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232124" y="1162974"/>
            <a:ext cx="27698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2000" i="1" dirty="0" smtClean="0">
                <a:solidFill>
                  <a:prstClr val="white"/>
                </a:solidFill>
              </a:rPr>
              <a:t>Suivez-nous sur Twitter !  </a:t>
            </a:r>
          </a:p>
          <a:p>
            <a:pPr algn="r"/>
            <a:r>
              <a:rPr lang="fr-FR" sz="2000" i="1" dirty="0" smtClean="0">
                <a:solidFill>
                  <a:prstClr val="white"/>
                </a:solidFill>
              </a:rPr>
              <a:t>#EDSB5</a:t>
            </a:r>
            <a:endParaRPr lang="fr-FR" sz="2000" i="1" dirty="0">
              <a:solidFill>
                <a:prstClr val="whit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19799"/>
            <a:ext cx="91440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prstClr val="white"/>
                </a:solidFill>
              </a:rPr>
              <a:t>Statut de la </a:t>
            </a:r>
            <a:r>
              <a:rPr lang="fr-FR" sz="3800" b="1" dirty="0" smtClean="0">
                <a:solidFill>
                  <a:prstClr val="white"/>
                </a:solidFill>
              </a:rPr>
              <a:t>Femme et Violence Domestique</a:t>
            </a:r>
            <a:endParaRPr lang="fr-FR" sz="3800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1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noProof="0" dirty="0" smtClean="0"/>
              <a:t>Possession et utilisation des comptes bancaires et de téléphones portables</a:t>
            </a:r>
            <a:endParaRPr lang="fr-FR" sz="4000" noProof="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5232959"/>
              </p:ext>
            </p:extLst>
          </p:nvPr>
        </p:nvGraphicFramePr>
        <p:xfrm>
          <a:off x="522514" y="1244600"/>
          <a:ext cx="8196943" cy="561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022265" y="1790439"/>
            <a:ext cx="31350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Pourcentage de femmes et d’hommes de 15-49 ans qui 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541487" y="1651940"/>
            <a:ext cx="35249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Parmi les femmes </a:t>
            </a:r>
            <a:r>
              <a:rPr lang="fr-FR" i="1" dirty="0"/>
              <a:t>et </a:t>
            </a:r>
            <a:r>
              <a:rPr lang="fr-FR" i="1" dirty="0" smtClean="0"/>
              <a:t>les hommes </a:t>
            </a:r>
            <a:r>
              <a:rPr lang="fr-FR" i="1" dirty="0"/>
              <a:t>de 15-49 ans qui </a:t>
            </a:r>
            <a:r>
              <a:rPr lang="fr-FR" i="1" dirty="0" smtClean="0"/>
              <a:t>possèdent un téléphone mobile, pourcentage qui </a:t>
            </a:r>
            <a:r>
              <a:rPr lang="en-US" i="1" dirty="0" smtClean="0"/>
              <a:t>:</a:t>
            </a:r>
            <a:endParaRPr lang="en-US" i="1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52145" y="2436770"/>
            <a:ext cx="257991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560290" y="2544949"/>
            <a:ext cx="348738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5750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89314"/>
            <a:ext cx="5246914" cy="3624027"/>
          </a:xfrm>
        </p:spPr>
        <p:txBody>
          <a:bodyPr>
            <a:normAutofit/>
          </a:bodyPr>
          <a:lstStyle/>
          <a:p>
            <a:r>
              <a:rPr lang="fr-FR" sz="3400" noProof="0" dirty="0"/>
              <a:t>Emploi et rémunération</a:t>
            </a:r>
          </a:p>
          <a:p>
            <a:r>
              <a:rPr lang="fr-FR" sz="3400" noProof="0" dirty="0" smtClean="0"/>
              <a:t>Possession de biens</a:t>
            </a:r>
          </a:p>
          <a:p>
            <a:r>
              <a:rPr lang="fr-FR" sz="3400" b="1" noProof="0" dirty="0">
                <a:solidFill>
                  <a:schemeClr val="accent5"/>
                </a:solidFill>
              </a:rPr>
              <a:t>Prise de décision</a:t>
            </a:r>
          </a:p>
          <a:p>
            <a:r>
              <a:rPr lang="fr-FR" sz="3400" noProof="0" dirty="0" smtClean="0"/>
              <a:t>Opinions concernant la violence domestique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02727" y="4831063"/>
            <a:ext cx="457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/>
              <a:t>© </a:t>
            </a:r>
            <a:r>
              <a:rPr lang="fr-FR" sz="1200" dirty="0"/>
              <a:t>2006 Rebecca </a:t>
            </a:r>
            <a:r>
              <a:rPr lang="fr-FR" sz="1200" dirty="0" err="1"/>
              <a:t>Mrljak</a:t>
            </a:r>
            <a:r>
              <a:rPr lang="fr-FR" sz="1200" dirty="0"/>
              <a:t>, </a:t>
            </a:r>
            <a:r>
              <a:rPr lang="fr-FR" sz="1200" dirty="0" smtClean="0"/>
              <a:t>avec la permission de </a:t>
            </a:r>
            <a:r>
              <a:rPr lang="fr-FR" sz="1200" dirty="0" err="1" smtClean="0"/>
              <a:t>Photoshare</a:t>
            </a:r>
            <a:endParaRPr lang="fr-FR" sz="12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6727" y="1677784"/>
            <a:ext cx="4064000" cy="30480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897867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noProof="0" dirty="0" smtClean="0"/>
              <a:t>Participation des femmes </a:t>
            </a:r>
            <a:br>
              <a:rPr lang="fr-FR" sz="4000" noProof="0" dirty="0" smtClean="0"/>
            </a:br>
            <a:r>
              <a:rPr lang="fr-FR" sz="4000" noProof="0" dirty="0" smtClean="0"/>
              <a:t>dans la prise de décision</a:t>
            </a:r>
            <a:endParaRPr lang="fr-FR" sz="4000" noProof="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1232198"/>
              </p:ext>
            </p:extLst>
          </p:nvPr>
        </p:nvGraphicFramePr>
        <p:xfrm>
          <a:off x="0" y="1749425"/>
          <a:ext cx="9143999" cy="5108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0" y="1325563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Pourcentage de femmes de 15-49 ans, actuellement en union, qui habituellement prennent certaines décisions, soit seules, soit ensemble avec leur conjoint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347076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46129"/>
          </a:xfrm>
        </p:spPr>
        <p:txBody>
          <a:bodyPr>
            <a:normAutofit fontScale="90000"/>
          </a:bodyPr>
          <a:lstStyle/>
          <a:p>
            <a:r>
              <a:rPr lang="fr-FR" sz="4000" noProof="0" dirty="0" smtClean="0"/>
              <a:t>Participation des hommes </a:t>
            </a:r>
            <a:br>
              <a:rPr lang="fr-FR" sz="4000" noProof="0" dirty="0" smtClean="0"/>
            </a:br>
            <a:r>
              <a:rPr lang="fr-FR" sz="4000" noProof="0" dirty="0" smtClean="0"/>
              <a:t>dans la prise de décision</a:t>
            </a:r>
            <a:endParaRPr lang="fr-FR" sz="4000" noProof="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2156833"/>
              </p:ext>
            </p:extLst>
          </p:nvPr>
        </p:nvGraphicFramePr>
        <p:xfrm>
          <a:off x="461963" y="1692460"/>
          <a:ext cx="8256587" cy="51655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0" y="1046129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Pourcentage </a:t>
            </a:r>
            <a:r>
              <a:rPr lang="fr-FR" i="1" dirty="0" smtClean="0"/>
              <a:t>d’hommes </a:t>
            </a:r>
            <a:r>
              <a:rPr lang="fr-FR" i="1" dirty="0"/>
              <a:t>de 15-49 ans, actuellement en union, qui habituellement prennent certaines décisions, soit </a:t>
            </a:r>
            <a:r>
              <a:rPr lang="fr-FR" i="1" dirty="0" smtClean="0"/>
              <a:t>seuls</a:t>
            </a:r>
            <a:r>
              <a:rPr lang="fr-FR" i="1" dirty="0"/>
              <a:t>, soit ensemble avec leur </a:t>
            </a:r>
            <a:r>
              <a:rPr lang="fr-FR" i="1" dirty="0" smtClean="0"/>
              <a:t>épouse/partenaire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4091512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89314"/>
            <a:ext cx="5246914" cy="3624027"/>
          </a:xfrm>
        </p:spPr>
        <p:txBody>
          <a:bodyPr>
            <a:normAutofit/>
          </a:bodyPr>
          <a:lstStyle/>
          <a:p>
            <a:r>
              <a:rPr lang="fr-FR" sz="3400" noProof="0" dirty="0"/>
              <a:t>Emploi et rémunération</a:t>
            </a:r>
          </a:p>
          <a:p>
            <a:r>
              <a:rPr lang="fr-FR" sz="3400" noProof="0" dirty="0" smtClean="0"/>
              <a:t>Possession de biens</a:t>
            </a:r>
          </a:p>
          <a:p>
            <a:r>
              <a:rPr lang="fr-FR" sz="3400" noProof="0" dirty="0"/>
              <a:t>Prise de décision</a:t>
            </a:r>
          </a:p>
          <a:p>
            <a:r>
              <a:rPr lang="fr-FR" sz="3400" b="1" noProof="0" dirty="0">
                <a:solidFill>
                  <a:schemeClr val="accent5"/>
                </a:solidFill>
              </a:rPr>
              <a:t>Opinions concernant la violence domestique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02727" y="4831063"/>
            <a:ext cx="457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/>
              <a:t>© </a:t>
            </a:r>
            <a:r>
              <a:rPr lang="fr-FR" sz="1200" dirty="0"/>
              <a:t>2006 Rebecca </a:t>
            </a:r>
            <a:r>
              <a:rPr lang="fr-FR" sz="1200" dirty="0" err="1"/>
              <a:t>Mrljak</a:t>
            </a:r>
            <a:r>
              <a:rPr lang="fr-FR" sz="1200" dirty="0"/>
              <a:t>, </a:t>
            </a:r>
            <a:r>
              <a:rPr lang="fr-FR" sz="1200" dirty="0" smtClean="0"/>
              <a:t>avec la permission de </a:t>
            </a:r>
            <a:r>
              <a:rPr lang="fr-FR" sz="1200" dirty="0" err="1" smtClean="0"/>
              <a:t>Photoshare</a:t>
            </a:r>
            <a:endParaRPr lang="fr-FR" sz="12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6727" y="1677784"/>
            <a:ext cx="4064000" cy="30480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256598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noProof="0" dirty="0" smtClean="0"/>
              <a:t>Opinions concernant le fait qu’</a:t>
            </a:r>
            <a:r>
              <a:rPr lang="fr-FR" sz="4000" dirty="0" smtClean="0"/>
              <a:t>u</a:t>
            </a:r>
            <a:r>
              <a:rPr lang="fr-FR" sz="4000" noProof="0" dirty="0" smtClean="0"/>
              <a:t>n mari batte sa femme</a:t>
            </a:r>
            <a:endParaRPr lang="fr-FR" sz="4000" noProof="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1422673"/>
              </p:ext>
            </p:extLst>
          </p:nvPr>
        </p:nvGraphicFramePr>
        <p:xfrm>
          <a:off x="0" y="1814944"/>
          <a:ext cx="9144000" cy="50430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0" y="1168613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Pourcentage de femmes et d’hommes de 15-49 ans qui pensent qu’il est justifié </a:t>
            </a:r>
          </a:p>
          <a:p>
            <a:pPr algn="ctr"/>
            <a:r>
              <a:rPr lang="fr-FR" i="1" dirty="0" smtClean="0"/>
              <a:t>qu’un mari batte sa femme si elle :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4084530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232124" y="1162974"/>
            <a:ext cx="27698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2000" i="1" dirty="0" smtClean="0">
                <a:solidFill>
                  <a:prstClr val="white"/>
                </a:solidFill>
              </a:rPr>
              <a:t>Suivez-nous sur Twitter !  </a:t>
            </a:r>
          </a:p>
          <a:p>
            <a:pPr algn="r"/>
            <a:r>
              <a:rPr lang="fr-FR" sz="2000" i="1" dirty="0" smtClean="0">
                <a:solidFill>
                  <a:prstClr val="white"/>
                </a:solidFill>
              </a:rPr>
              <a:t>#EDSB5</a:t>
            </a:r>
            <a:endParaRPr lang="fr-FR" sz="2000" i="1" dirty="0">
              <a:solidFill>
                <a:prstClr val="whit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" y="161365"/>
            <a:ext cx="914399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 smtClean="0">
                <a:solidFill>
                  <a:prstClr val="white"/>
                </a:solidFill>
              </a:rPr>
              <a:t>Violence basée sur le genre</a:t>
            </a:r>
          </a:p>
        </p:txBody>
      </p:sp>
    </p:spTree>
    <p:extLst>
      <p:ext uri="{BB962C8B-B14F-4D97-AF65-F5344CB8AC3E}">
        <p14:creationId xmlns:p14="http://schemas.microsoft.com/office/powerpoint/2010/main" val="669292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89314"/>
            <a:ext cx="5246914" cy="3624027"/>
          </a:xfrm>
        </p:spPr>
        <p:txBody>
          <a:bodyPr>
            <a:normAutofit/>
          </a:bodyPr>
          <a:lstStyle/>
          <a:p>
            <a:r>
              <a:rPr lang="fr-FR" sz="3400" b="1" noProof="0" dirty="0" smtClean="0">
                <a:solidFill>
                  <a:schemeClr val="accent5"/>
                </a:solidFill>
              </a:rPr>
              <a:t>Expérience de la violence</a:t>
            </a:r>
          </a:p>
          <a:p>
            <a:r>
              <a:rPr lang="fr-FR" sz="3400" noProof="0" dirty="0" smtClean="0"/>
              <a:t>Violence conjugale</a:t>
            </a:r>
          </a:p>
          <a:p>
            <a:r>
              <a:rPr lang="fr-FR" sz="3400" noProof="0" dirty="0" smtClean="0"/>
              <a:t>Recherche d’aide</a:t>
            </a:r>
          </a:p>
        </p:txBody>
      </p:sp>
    </p:spTree>
    <p:extLst>
      <p:ext uri="{BB962C8B-B14F-4D97-AF65-F5344CB8AC3E}">
        <p14:creationId xmlns:p14="http://schemas.microsoft.com/office/powerpoint/2010/main" val="1040356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Violence physique</a:t>
            </a:r>
            <a:endParaRPr lang="fr-FR" noProof="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7058744"/>
              </p:ext>
            </p:extLst>
          </p:nvPr>
        </p:nvGraphicFramePr>
        <p:xfrm>
          <a:off x="461461" y="1606550"/>
          <a:ext cx="8256587" cy="5251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7755" y="996813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Pourcentage de femmes de 15-49 ans qui ont subi de la violence physique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2656137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Auteurs des actes de violence physique</a:t>
            </a:r>
            <a:endParaRPr lang="fr-FR" noProof="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4886279"/>
              </p:ext>
            </p:extLst>
          </p:nvPr>
        </p:nvGraphicFramePr>
        <p:xfrm>
          <a:off x="0" y="1643063"/>
          <a:ext cx="9143999" cy="52149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7755" y="996813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Parmi les femmes de 15-49 ans qui ont subi des actes de violence physique depuis l’âge de 15 ans, pourcentage ayant mentionné différents types d’auteurs des actes</a:t>
            </a:r>
            <a:endParaRPr lang="fr-FR" i="1" dirty="0"/>
          </a:p>
        </p:txBody>
      </p:sp>
      <p:sp>
        <p:nvSpPr>
          <p:cNvPr id="9" name="TextBox 8"/>
          <p:cNvSpPr txBox="1"/>
          <p:nvPr/>
        </p:nvSpPr>
        <p:spPr>
          <a:xfrm>
            <a:off x="402352" y="1801462"/>
            <a:ext cx="33907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Auteurs les plus mentionnés parmi les femmes non célibataires</a:t>
            </a:r>
            <a:endParaRPr lang="fr-FR" dirty="0"/>
          </a:p>
        </p:txBody>
      </p:sp>
      <p:sp>
        <p:nvSpPr>
          <p:cNvPr id="10" name="TextBox 9"/>
          <p:cNvSpPr txBox="1"/>
          <p:nvPr/>
        </p:nvSpPr>
        <p:spPr>
          <a:xfrm>
            <a:off x="5585013" y="1801462"/>
            <a:ext cx="3139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Auteurs les plus mentionnés parmi les femmes célibataires</a:t>
            </a:r>
            <a:endParaRPr lang="fr-FR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613186" y="2506532"/>
            <a:ext cx="29691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670177" y="2506532"/>
            <a:ext cx="29691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9664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232124" y="1162974"/>
            <a:ext cx="27698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2000" i="1" dirty="0" smtClean="0">
                <a:solidFill>
                  <a:prstClr val="white"/>
                </a:solidFill>
              </a:rPr>
              <a:t>Suivez-nous sur Twitter !  </a:t>
            </a:r>
          </a:p>
          <a:p>
            <a:pPr algn="r"/>
            <a:r>
              <a:rPr lang="fr-FR" sz="2000" i="1" dirty="0" smtClean="0">
                <a:solidFill>
                  <a:prstClr val="white"/>
                </a:solidFill>
              </a:rPr>
              <a:t>#EDSB5</a:t>
            </a:r>
            <a:endParaRPr lang="fr-FR" sz="2000" i="1" dirty="0">
              <a:solidFill>
                <a:prstClr val="whit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" y="161365"/>
            <a:ext cx="914399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 smtClean="0">
                <a:solidFill>
                  <a:prstClr val="white"/>
                </a:solidFill>
              </a:rPr>
              <a:t>Pouvoir d’action des femmes</a:t>
            </a:r>
            <a:endParaRPr lang="fr-FR" sz="4400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2050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noProof="0" dirty="0" smtClean="0"/>
              <a:t>Violence pendant la grossesse</a:t>
            </a:r>
            <a:endParaRPr lang="fr-FR" sz="3600" noProof="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1573323"/>
              </p:ext>
            </p:extLst>
          </p:nvPr>
        </p:nvGraphicFramePr>
        <p:xfrm>
          <a:off x="484094" y="1643063"/>
          <a:ext cx="8272631" cy="52149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7755" y="996813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Parmi les femmes de 15-49 ans ayant été enceintes, pourcentage ayant subi de la violence physique durant une grossesse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2120184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 dirty="0" smtClean="0"/>
              <a:t>Violence sexuelle</a:t>
            </a:r>
            <a:endParaRPr lang="fr-FR" noProof="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0762511"/>
              </p:ext>
            </p:extLst>
          </p:nvPr>
        </p:nvGraphicFramePr>
        <p:xfrm>
          <a:off x="461963" y="1606550"/>
          <a:ext cx="8256587" cy="5251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7755" y="996813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Pourcentage de femmes de 15-49 ans qui ont subi de la violence </a:t>
            </a:r>
            <a:r>
              <a:rPr lang="fr-FR" i="1" dirty="0" smtClean="0"/>
              <a:t>sexuelle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1688945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 dirty="0" smtClean="0"/>
              <a:t>Auteurs des actes de violence sexuelle</a:t>
            </a:r>
            <a:endParaRPr lang="fr-FR" noProof="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8776356"/>
              </p:ext>
            </p:extLst>
          </p:nvPr>
        </p:nvGraphicFramePr>
        <p:xfrm>
          <a:off x="0" y="1643063"/>
          <a:ext cx="9143999" cy="52149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7755" y="996813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Parmi les femmes de 15-49 ans qui ont subi des actes de violence </a:t>
            </a:r>
            <a:r>
              <a:rPr lang="fr-FR" i="1" dirty="0" smtClean="0"/>
              <a:t>sexuelle </a:t>
            </a:r>
            <a:r>
              <a:rPr lang="fr-FR" i="1" dirty="0"/>
              <a:t>depuis l’âge de 15 ans, pourcentage ayant mentionné différents types d’auteurs des actes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613186" y="2506532"/>
            <a:ext cx="29691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670177" y="2506532"/>
            <a:ext cx="29691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02352" y="1801462"/>
            <a:ext cx="33907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Auteurs les plus mentionnés parmi les femmes non célibataires</a:t>
            </a:r>
            <a:endParaRPr lang="fr-FR" dirty="0"/>
          </a:p>
        </p:txBody>
      </p:sp>
      <p:sp>
        <p:nvSpPr>
          <p:cNvPr id="14" name="TextBox 13"/>
          <p:cNvSpPr txBox="1"/>
          <p:nvPr/>
        </p:nvSpPr>
        <p:spPr>
          <a:xfrm>
            <a:off x="5585013" y="1801462"/>
            <a:ext cx="3139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Auteurs les plus mentionnés parmi les femmes célibataires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86241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89314"/>
            <a:ext cx="5246914" cy="3624027"/>
          </a:xfrm>
        </p:spPr>
        <p:txBody>
          <a:bodyPr>
            <a:normAutofit/>
          </a:bodyPr>
          <a:lstStyle/>
          <a:p>
            <a:r>
              <a:rPr lang="fr-FR" sz="3400" dirty="0"/>
              <a:t>Expérience de la violence</a:t>
            </a:r>
          </a:p>
          <a:p>
            <a:r>
              <a:rPr lang="fr-FR" sz="3400" b="1" dirty="0">
                <a:solidFill>
                  <a:schemeClr val="accent5"/>
                </a:solidFill>
              </a:rPr>
              <a:t>Violence conjugale</a:t>
            </a:r>
          </a:p>
          <a:p>
            <a:r>
              <a:rPr lang="fr-FR" sz="3400" noProof="0" dirty="0" smtClean="0"/>
              <a:t>Recherche d’aide</a:t>
            </a:r>
          </a:p>
        </p:txBody>
      </p:sp>
    </p:spTree>
    <p:extLst>
      <p:ext uri="{BB962C8B-B14F-4D97-AF65-F5344CB8AC3E}">
        <p14:creationId xmlns:p14="http://schemas.microsoft.com/office/powerpoint/2010/main" val="3391448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 dirty="0" smtClean="0"/>
              <a:t>Contrôle exercé par les maris</a:t>
            </a:r>
            <a:endParaRPr lang="fr-FR" noProof="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5627069"/>
              </p:ext>
            </p:extLst>
          </p:nvPr>
        </p:nvGraphicFramePr>
        <p:xfrm>
          <a:off x="1" y="1643063"/>
          <a:ext cx="9144000" cy="52149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7755" y="996813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Pourcentage de femmes de 15-49 ans non célibataires ayant déclaré que le mari/partenaire : 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83623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noProof="0" dirty="0" smtClean="0"/>
              <a:t>Violence conjugale</a:t>
            </a:r>
            <a:endParaRPr lang="fr-FR" sz="4000" noProof="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8847698"/>
              </p:ext>
            </p:extLst>
          </p:nvPr>
        </p:nvGraphicFramePr>
        <p:xfrm>
          <a:off x="0" y="1643144"/>
          <a:ext cx="9143999" cy="52148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7755" y="996813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Pourcentage de femmes de 15-49 ans non célibataires ayant subi diverses formes de violence </a:t>
            </a:r>
          </a:p>
          <a:p>
            <a:pPr algn="ctr"/>
            <a:r>
              <a:rPr lang="fr-FR" i="1" dirty="0" smtClean="0"/>
              <a:t>de la part de leur mari/partenaire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1462928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noProof="0" dirty="0" smtClean="0"/>
              <a:t>Violence conjugale selon l’état matrimonial</a:t>
            </a:r>
            <a:endParaRPr lang="fr-FR" sz="4000" noProof="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206569"/>
              </p:ext>
            </p:extLst>
          </p:nvPr>
        </p:nvGraphicFramePr>
        <p:xfrm>
          <a:off x="0" y="1606550"/>
          <a:ext cx="9143999" cy="5251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7755" y="996813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Pourcentage de femmes de 15-49 ans non célibataires ayant subi diverses formes de violence </a:t>
            </a:r>
          </a:p>
          <a:p>
            <a:pPr algn="ctr"/>
            <a:r>
              <a:rPr lang="fr-FR" i="1" dirty="0" smtClean="0"/>
              <a:t>de la part de leur mari/partenaire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2569748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89314"/>
            <a:ext cx="5246914" cy="3624027"/>
          </a:xfrm>
        </p:spPr>
        <p:txBody>
          <a:bodyPr>
            <a:normAutofit/>
          </a:bodyPr>
          <a:lstStyle/>
          <a:p>
            <a:r>
              <a:rPr lang="fr-FR" sz="3400" dirty="0"/>
              <a:t>Expérience de la violence</a:t>
            </a:r>
          </a:p>
          <a:p>
            <a:r>
              <a:rPr lang="fr-FR" sz="3400" noProof="0" dirty="0" smtClean="0"/>
              <a:t>Violence conjugale</a:t>
            </a:r>
          </a:p>
          <a:p>
            <a:r>
              <a:rPr lang="fr-FR" sz="3400" b="1" dirty="0">
                <a:solidFill>
                  <a:schemeClr val="accent5"/>
                </a:solidFill>
              </a:rPr>
              <a:t>Recherche d’aide</a:t>
            </a:r>
          </a:p>
        </p:txBody>
      </p:sp>
    </p:spTree>
    <p:extLst>
      <p:ext uri="{BB962C8B-B14F-4D97-AF65-F5344CB8AC3E}">
        <p14:creationId xmlns:p14="http://schemas.microsoft.com/office/powerpoint/2010/main" val="359681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6813"/>
          </a:xfrm>
        </p:spPr>
        <p:txBody>
          <a:bodyPr>
            <a:normAutofit/>
          </a:bodyPr>
          <a:lstStyle/>
          <a:p>
            <a:r>
              <a:rPr lang="fr-FR" sz="4000" noProof="0" dirty="0" smtClean="0"/>
              <a:t>Recherche d’aide pour arrêter la violence</a:t>
            </a:r>
            <a:endParaRPr lang="fr-FR" sz="4000" noProof="0" dirty="0"/>
          </a:p>
        </p:txBody>
      </p:sp>
      <p:sp>
        <p:nvSpPr>
          <p:cNvPr id="4" name="TextBox 3"/>
          <p:cNvSpPr txBox="1"/>
          <p:nvPr/>
        </p:nvSpPr>
        <p:spPr>
          <a:xfrm>
            <a:off x="1" y="996813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Répartition (en %) des femmes de 15-49 ans qui ont subi de la violence physique ou sexuelle selon qu’elles ont chercher de l’aide pour mettre fin à la violence </a:t>
            </a:r>
          </a:p>
        </p:txBody>
      </p:sp>
      <p:graphicFrame>
        <p:nvGraphicFramePr>
          <p:cNvPr id="13" name="Content Placeholder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2602189"/>
              </p:ext>
            </p:extLst>
          </p:nvPr>
        </p:nvGraphicFramePr>
        <p:xfrm>
          <a:off x="461963" y="1606550"/>
          <a:ext cx="8256587" cy="51277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55299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28255"/>
          </a:xfrm>
        </p:spPr>
        <p:txBody>
          <a:bodyPr>
            <a:normAutofit/>
          </a:bodyPr>
          <a:lstStyle/>
          <a:p>
            <a:r>
              <a:rPr lang="fr-FR" noProof="0" dirty="0" smtClean="0"/>
              <a:t>Résultats Clés</a:t>
            </a:r>
            <a:endParaRPr lang="fr-FR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318" y="969820"/>
            <a:ext cx="8520008" cy="5666509"/>
          </a:xfrm>
        </p:spPr>
        <p:txBody>
          <a:bodyPr>
            <a:normAutofit fontScale="92500" lnSpcReduction="10000"/>
          </a:bodyPr>
          <a:lstStyle/>
          <a:p>
            <a:pPr algn="just">
              <a:spcBef>
                <a:spcPts val="0"/>
              </a:spcBef>
              <a:spcAft>
                <a:spcPts val="1800"/>
              </a:spcAft>
              <a:buClr>
                <a:schemeClr val="tx1"/>
              </a:buClr>
            </a:pPr>
            <a:r>
              <a:rPr lang="fr-FR" b="1" noProof="0" dirty="0" smtClean="0">
                <a:solidFill>
                  <a:schemeClr val="accent5"/>
                </a:solidFill>
              </a:rPr>
              <a:t>76 %</a:t>
            </a:r>
            <a:r>
              <a:rPr lang="fr-FR" noProof="0" dirty="0" smtClean="0"/>
              <a:t> de femmes en union </a:t>
            </a:r>
            <a:r>
              <a:rPr lang="fr-FR" b="1" noProof="0" dirty="0" smtClean="0">
                <a:solidFill>
                  <a:schemeClr val="accent5"/>
                </a:solidFill>
              </a:rPr>
              <a:t>gagnent moins que leur conjoint</a:t>
            </a:r>
            <a:r>
              <a:rPr lang="fr-FR" noProof="0" dirty="0" smtClean="0"/>
              <a:t>. </a:t>
            </a:r>
          </a:p>
          <a:p>
            <a:pPr algn="just">
              <a:spcBef>
                <a:spcPts val="0"/>
              </a:spcBef>
              <a:spcAft>
                <a:spcPts val="1800"/>
              </a:spcAft>
              <a:buClr>
                <a:schemeClr val="tx1"/>
              </a:buClr>
            </a:pPr>
            <a:r>
              <a:rPr lang="fr-FR" b="1" noProof="0" dirty="0" smtClean="0">
                <a:solidFill>
                  <a:schemeClr val="accent5"/>
                </a:solidFill>
              </a:rPr>
              <a:t>36 % </a:t>
            </a:r>
            <a:r>
              <a:rPr lang="fr-FR" noProof="0" dirty="0" smtClean="0"/>
              <a:t>de femmes en union </a:t>
            </a:r>
            <a:r>
              <a:rPr lang="fr-FR" b="1" dirty="0">
                <a:solidFill>
                  <a:schemeClr val="accent5"/>
                </a:solidFill>
              </a:rPr>
              <a:t>participent</a:t>
            </a:r>
            <a:r>
              <a:rPr lang="fr-FR" noProof="0" dirty="0" smtClean="0"/>
              <a:t> à toutes les 3 </a:t>
            </a:r>
            <a:r>
              <a:rPr lang="fr-FR" b="1" dirty="0">
                <a:solidFill>
                  <a:schemeClr val="accent5"/>
                </a:solidFill>
              </a:rPr>
              <a:t>décisions importantes </a:t>
            </a:r>
            <a:r>
              <a:rPr lang="fr-FR" noProof="0" dirty="0" smtClean="0"/>
              <a:t>du ménage. </a:t>
            </a:r>
          </a:p>
          <a:p>
            <a:pPr algn="just">
              <a:spcBef>
                <a:spcPts val="0"/>
              </a:spcBef>
              <a:spcAft>
                <a:spcPts val="1800"/>
              </a:spcAft>
              <a:buClr>
                <a:schemeClr val="tx1"/>
              </a:buClr>
            </a:pPr>
            <a:r>
              <a:rPr lang="fr-FR" b="1" noProof="0" dirty="0" smtClean="0">
                <a:solidFill>
                  <a:schemeClr val="accent5"/>
                </a:solidFill>
              </a:rPr>
              <a:t>32 % </a:t>
            </a:r>
            <a:r>
              <a:rPr lang="fr-FR" noProof="0" dirty="0" smtClean="0"/>
              <a:t>de femmes et </a:t>
            </a:r>
            <a:r>
              <a:rPr lang="fr-FR" b="1" noProof="0" dirty="0" smtClean="0">
                <a:solidFill>
                  <a:schemeClr val="accent5"/>
                </a:solidFill>
              </a:rPr>
              <a:t>16 %</a:t>
            </a:r>
            <a:r>
              <a:rPr lang="fr-FR" noProof="0" dirty="0" smtClean="0"/>
              <a:t> d’hommes pensent que, pour certaines raisons, </a:t>
            </a:r>
            <a:r>
              <a:rPr lang="fr-FR" dirty="0" smtClean="0"/>
              <a:t>il est justifié qu’un </a:t>
            </a:r>
            <a:r>
              <a:rPr lang="fr-FR" b="1" noProof="0" dirty="0" smtClean="0">
                <a:solidFill>
                  <a:schemeClr val="accent5"/>
                </a:solidFill>
              </a:rPr>
              <a:t>mari batte sa femme</a:t>
            </a:r>
            <a:r>
              <a:rPr lang="fr-FR" noProof="0" dirty="0" smtClean="0"/>
              <a:t>. </a:t>
            </a:r>
          </a:p>
          <a:p>
            <a:pPr lvl="0" algn="just">
              <a:spcBef>
                <a:spcPts val="0"/>
              </a:spcBef>
              <a:spcAft>
                <a:spcPts val="1800"/>
              </a:spcAft>
              <a:buClr>
                <a:prstClr val="black"/>
              </a:buClr>
            </a:pPr>
            <a:r>
              <a:rPr lang="fr-FR" b="1" dirty="0">
                <a:solidFill>
                  <a:srgbClr val="177858"/>
                </a:solidFill>
              </a:rPr>
              <a:t>27 % </a:t>
            </a:r>
            <a:r>
              <a:rPr lang="fr-FR" dirty="0">
                <a:solidFill>
                  <a:prstClr val="black"/>
                </a:solidFill>
              </a:rPr>
              <a:t>de femmes ont subi de la </a:t>
            </a:r>
            <a:r>
              <a:rPr lang="fr-FR" b="1" dirty="0">
                <a:solidFill>
                  <a:srgbClr val="177858"/>
                </a:solidFill>
              </a:rPr>
              <a:t>violence physique </a:t>
            </a:r>
            <a:r>
              <a:rPr lang="fr-FR" dirty="0">
                <a:solidFill>
                  <a:prstClr val="black"/>
                </a:solidFill>
              </a:rPr>
              <a:t>depuis l’âge de 15 ans. </a:t>
            </a:r>
          </a:p>
          <a:p>
            <a:pPr lvl="0" algn="just">
              <a:spcBef>
                <a:spcPts val="0"/>
              </a:spcBef>
              <a:spcAft>
                <a:spcPts val="1800"/>
              </a:spcAft>
              <a:buClr>
                <a:prstClr val="black"/>
              </a:buClr>
            </a:pPr>
            <a:r>
              <a:rPr lang="fr-FR" b="1" dirty="0">
                <a:solidFill>
                  <a:srgbClr val="177858"/>
                </a:solidFill>
              </a:rPr>
              <a:t>10 %</a:t>
            </a:r>
            <a:r>
              <a:rPr lang="fr-FR" dirty="0">
                <a:solidFill>
                  <a:prstClr val="black"/>
                </a:solidFill>
              </a:rPr>
              <a:t> de femmes ont subi de la </a:t>
            </a:r>
            <a:r>
              <a:rPr lang="fr-FR" b="1" dirty="0">
                <a:solidFill>
                  <a:srgbClr val="177858"/>
                </a:solidFill>
              </a:rPr>
              <a:t>violence sexuelle</a:t>
            </a:r>
            <a:r>
              <a:rPr lang="fr-FR" dirty="0">
                <a:solidFill>
                  <a:prstClr val="black"/>
                </a:solidFill>
              </a:rPr>
              <a:t>. </a:t>
            </a:r>
          </a:p>
          <a:p>
            <a:pPr lvl="0" algn="just">
              <a:spcBef>
                <a:spcPts val="0"/>
              </a:spcBef>
              <a:spcAft>
                <a:spcPts val="1800"/>
              </a:spcAft>
              <a:buClr>
                <a:prstClr val="black"/>
              </a:buClr>
            </a:pPr>
            <a:r>
              <a:rPr lang="fr-FR" b="1" dirty="0">
                <a:solidFill>
                  <a:srgbClr val="177858"/>
                </a:solidFill>
              </a:rPr>
              <a:t>42 % </a:t>
            </a:r>
            <a:r>
              <a:rPr lang="fr-FR" dirty="0">
                <a:solidFill>
                  <a:prstClr val="black"/>
                </a:solidFill>
              </a:rPr>
              <a:t>de femmes non célibataires ont subi de la </a:t>
            </a:r>
            <a:r>
              <a:rPr lang="fr-FR" b="1" dirty="0">
                <a:solidFill>
                  <a:srgbClr val="177858"/>
                </a:solidFill>
              </a:rPr>
              <a:t>violence conjugale </a:t>
            </a:r>
            <a:r>
              <a:rPr lang="fr-FR" dirty="0">
                <a:solidFill>
                  <a:prstClr val="black"/>
                </a:solidFill>
              </a:rPr>
              <a:t>physique, sexuelle ou émotionnelle. </a:t>
            </a:r>
          </a:p>
          <a:p>
            <a:pPr lvl="0" algn="just">
              <a:spcBef>
                <a:spcPts val="0"/>
              </a:spcBef>
              <a:spcAft>
                <a:spcPts val="1800"/>
              </a:spcAft>
              <a:buClr>
                <a:prstClr val="black"/>
              </a:buClr>
            </a:pPr>
            <a:r>
              <a:rPr lang="fr-FR" b="1" dirty="0">
                <a:solidFill>
                  <a:srgbClr val="177858"/>
                </a:solidFill>
              </a:rPr>
              <a:t>35 % </a:t>
            </a:r>
            <a:r>
              <a:rPr lang="fr-FR" dirty="0">
                <a:solidFill>
                  <a:prstClr val="black"/>
                </a:solidFill>
              </a:rPr>
              <a:t>de femmes qui ont subi de la violence physique ou sexuelle ont </a:t>
            </a:r>
            <a:r>
              <a:rPr lang="fr-FR" b="1" dirty="0">
                <a:solidFill>
                  <a:srgbClr val="177858"/>
                </a:solidFill>
              </a:rPr>
              <a:t>recherché de l’aide</a:t>
            </a:r>
            <a:r>
              <a:rPr lang="fr-FR" dirty="0" smtClean="0">
                <a:solidFill>
                  <a:prstClr val="black"/>
                </a:solidFill>
              </a:rPr>
              <a:t>.</a:t>
            </a:r>
            <a:endParaRPr lang="fr-F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095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89314"/>
            <a:ext cx="5246914" cy="3624027"/>
          </a:xfrm>
        </p:spPr>
        <p:txBody>
          <a:bodyPr>
            <a:normAutofit/>
          </a:bodyPr>
          <a:lstStyle/>
          <a:p>
            <a:r>
              <a:rPr lang="fr-FR" sz="3400" b="1" noProof="0" dirty="0" smtClean="0">
                <a:solidFill>
                  <a:schemeClr val="accent5"/>
                </a:solidFill>
              </a:rPr>
              <a:t>Emploi et rémunération</a:t>
            </a:r>
          </a:p>
          <a:p>
            <a:r>
              <a:rPr lang="fr-FR" sz="3400" noProof="0" dirty="0" smtClean="0"/>
              <a:t>Possession de biens</a:t>
            </a:r>
          </a:p>
          <a:p>
            <a:r>
              <a:rPr lang="fr-FR" sz="3400" noProof="0" dirty="0" smtClean="0"/>
              <a:t>Prise de décision</a:t>
            </a:r>
          </a:p>
          <a:p>
            <a:r>
              <a:rPr lang="fr-FR" sz="3400" noProof="0" dirty="0" smtClean="0"/>
              <a:t>Opinions concernant la violence domestique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18729" y="4814254"/>
            <a:ext cx="457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/>
              <a:t>© </a:t>
            </a:r>
            <a:r>
              <a:rPr lang="fr-FR" sz="1200" dirty="0"/>
              <a:t>2006 Rebecca </a:t>
            </a:r>
            <a:r>
              <a:rPr lang="fr-FR" sz="1200" dirty="0" err="1"/>
              <a:t>Mrljak</a:t>
            </a:r>
            <a:r>
              <a:rPr lang="fr-FR" sz="1200" dirty="0"/>
              <a:t>, </a:t>
            </a:r>
            <a:r>
              <a:rPr lang="fr-FR" sz="1200" dirty="0" smtClean="0"/>
              <a:t>avec la permission de </a:t>
            </a:r>
            <a:r>
              <a:rPr lang="fr-FR" sz="1200" dirty="0" err="1" smtClean="0"/>
              <a:t>Photoshare</a:t>
            </a:r>
            <a:endParaRPr lang="fr-FR" sz="12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6727" y="1677784"/>
            <a:ext cx="4064000" cy="30480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152133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8545" y="374077"/>
            <a:ext cx="888076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rgbClr val="A53010"/>
              </a:buClr>
            </a:pPr>
            <a:r>
              <a:rPr lang="fr-BE" sz="40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MERCI DE VOTRE AIMABLE ATTENTION</a:t>
            </a:r>
          </a:p>
        </p:txBody>
      </p:sp>
    </p:spTree>
    <p:extLst>
      <p:ext uri="{BB962C8B-B14F-4D97-AF65-F5344CB8AC3E}">
        <p14:creationId xmlns:p14="http://schemas.microsoft.com/office/powerpoint/2010/main" val="12952024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 dirty="0" smtClean="0"/>
              <a:t>Emploi</a:t>
            </a:r>
            <a:endParaRPr lang="fr-FR" noProof="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5306027"/>
              </p:ext>
            </p:extLst>
          </p:nvPr>
        </p:nvGraphicFramePr>
        <p:xfrm>
          <a:off x="461963" y="1643063"/>
          <a:ext cx="8256587" cy="52149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7755" y="996813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Pourcentage de femmes et d’hommes de 15-49 ans, actuellement en union, ayant travaillé au cours des 12 mois précédant l’enquête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1721867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6813"/>
          </a:xfrm>
        </p:spPr>
        <p:txBody>
          <a:bodyPr>
            <a:normAutofit/>
          </a:bodyPr>
          <a:lstStyle/>
          <a:p>
            <a:r>
              <a:rPr lang="fr-FR" sz="4000" noProof="0" dirty="0" smtClean="0"/>
              <a:t>Type de Rémunération</a:t>
            </a:r>
            <a:endParaRPr lang="fr-FR" sz="4000" noProof="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6495016"/>
              </p:ext>
            </p:extLst>
          </p:nvPr>
        </p:nvGraphicFramePr>
        <p:xfrm>
          <a:off x="461963" y="1643063"/>
          <a:ext cx="8256587" cy="52149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7755" y="996813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Répartition (en %) des femmes et des hommes de 15-49 ans, actuellement en union et ayant travaillé au cours des 12 mois précédant l’enquête, par type de rémunération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44636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noProof="0" dirty="0" smtClean="0"/>
              <a:t>Contrôle de l’utilisation de l’argent gagné par les femmes</a:t>
            </a:r>
            <a:endParaRPr lang="fr-FR" sz="4000" noProof="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1946289"/>
              </p:ext>
            </p:extLst>
          </p:nvPr>
        </p:nvGraphicFramePr>
        <p:xfrm>
          <a:off x="461963" y="1643063"/>
          <a:ext cx="8256587" cy="52149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7755" y="1066088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Répartition (en %) des femmes de 15-49 ans en union qui ont gagné de l’argent pour leur travail, en fonction de la personne qui décide de comment l’argent est utilisé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3286185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dirty="0" smtClean="0"/>
              <a:t>Gains de la femme </a:t>
            </a:r>
            <a:br>
              <a:rPr lang="fr-FR" sz="4000" dirty="0" smtClean="0"/>
            </a:br>
            <a:r>
              <a:rPr lang="fr-FR" sz="4000" dirty="0" smtClean="0"/>
              <a:t>par rapport à ceux du conjoint</a:t>
            </a:r>
            <a:endParaRPr lang="fr-FR" sz="4000" noProof="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1264625"/>
              </p:ext>
            </p:extLst>
          </p:nvPr>
        </p:nvGraphicFramePr>
        <p:xfrm>
          <a:off x="461963" y="1820178"/>
          <a:ext cx="8256587" cy="50378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0" y="1173847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Répartition (en %) des femmes de 15-49 ans en union qui ont gagné de l’argent pour leur travail, en fonction du fait qu’elles gagnent plus ou moins que leur conjoint 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1323745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89314"/>
            <a:ext cx="5246914" cy="3624027"/>
          </a:xfrm>
        </p:spPr>
        <p:txBody>
          <a:bodyPr>
            <a:normAutofit/>
          </a:bodyPr>
          <a:lstStyle/>
          <a:p>
            <a:r>
              <a:rPr lang="fr-FR" sz="3400" noProof="0" dirty="0"/>
              <a:t>Emploi et rémunération</a:t>
            </a:r>
          </a:p>
          <a:p>
            <a:r>
              <a:rPr lang="fr-FR" sz="3400" b="1" noProof="0" dirty="0">
                <a:solidFill>
                  <a:schemeClr val="accent5"/>
                </a:solidFill>
              </a:rPr>
              <a:t>Possession de biens</a:t>
            </a:r>
          </a:p>
          <a:p>
            <a:r>
              <a:rPr lang="fr-FR" sz="3400" noProof="0" dirty="0" smtClean="0"/>
              <a:t>Prise de décision</a:t>
            </a:r>
          </a:p>
          <a:p>
            <a:r>
              <a:rPr lang="fr-FR" sz="3400" noProof="0" dirty="0" smtClean="0"/>
              <a:t>Opinions concernant la violence domestique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02727" y="4803492"/>
            <a:ext cx="457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/>
              <a:t>© </a:t>
            </a:r>
            <a:r>
              <a:rPr lang="fr-FR" sz="1200" dirty="0"/>
              <a:t>2006 Rebecca </a:t>
            </a:r>
            <a:r>
              <a:rPr lang="fr-FR" sz="1200" dirty="0" err="1"/>
              <a:t>Mrljak</a:t>
            </a:r>
            <a:r>
              <a:rPr lang="fr-FR" sz="1200" dirty="0"/>
              <a:t>, </a:t>
            </a:r>
            <a:r>
              <a:rPr lang="fr-FR" sz="1200" dirty="0" smtClean="0"/>
              <a:t>avec la permission de </a:t>
            </a:r>
            <a:r>
              <a:rPr lang="fr-FR" sz="1200" dirty="0" err="1" smtClean="0"/>
              <a:t>Photoshare</a:t>
            </a:r>
            <a:endParaRPr lang="fr-FR" sz="12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6727" y="1677784"/>
            <a:ext cx="4064000" cy="30480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617899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 dirty="0" smtClean="0"/>
              <a:t>Possession d’une maison et des terres</a:t>
            </a:r>
            <a:endParaRPr lang="fr-FR" noProof="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2995317"/>
              </p:ext>
            </p:extLst>
          </p:nvPr>
        </p:nvGraphicFramePr>
        <p:xfrm>
          <a:off x="461963" y="1606550"/>
          <a:ext cx="8256587" cy="5251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0" y="1102564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Pourcentage de femmes et d’hommes de 15-49 ans qui :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141743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Benin 2017-18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422C81"/>
      </a:accent1>
      <a:accent2>
        <a:srgbClr val="AF5B9E"/>
      </a:accent2>
      <a:accent3>
        <a:srgbClr val="FBD017"/>
      </a:accent3>
      <a:accent4>
        <a:srgbClr val="E81D2E"/>
      </a:accent4>
      <a:accent5>
        <a:srgbClr val="177858"/>
      </a:accent5>
      <a:accent6>
        <a:srgbClr val="0E97D0"/>
      </a:accent6>
      <a:hlink>
        <a:srgbClr val="6B9F25"/>
      </a:hlink>
      <a:folHlink>
        <a:srgbClr val="B26B0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Benin 2017-18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422C81"/>
      </a:accent1>
      <a:accent2>
        <a:srgbClr val="AF5B9E"/>
      </a:accent2>
      <a:accent3>
        <a:srgbClr val="FBD017"/>
      </a:accent3>
      <a:accent4>
        <a:srgbClr val="E81D2E"/>
      </a:accent4>
      <a:accent5>
        <a:srgbClr val="177858"/>
      </a:accent5>
      <a:accent6>
        <a:srgbClr val="0E97D0"/>
      </a:accent6>
      <a:hlink>
        <a:srgbClr val="6B9F25"/>
      </a:hlink>
      <a:folHlink>
        <a:srgbClr val="B26B0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Lesotho DHS KIR">
      <a:dk1>
        <a:sysClr val="windowText" lastClr="000000"/>
      </a:dk1>
      <a:lt1>
        <a:srgbClr val="000000"/>
      </a:lt1>
      <a:dk2>
        <a:srgbClr val="FFFFFF"/>
      </a:dk2>
      <a:lt2>
        <a:srgbClr val="FFFFFF"/>
      </a:lt2>
      <a:accent1>
        <a:srgbClr val="009B50"/>
      </a:accent1>
      <a:accent2>
        <a:srgbClr val="0036AF"/>
      </a:accent2>
      <a:accent3>
        <a:srgbClr val="4365AD"/>
      </a:accent3>
      <a:accent4>
        <a:srgbClr val="E0C399"/>
      </a:accent4>
      <a:accent5>
        <a:srgbClr val="D14020"/>
      </a:accent5>
      <a:accent6>
        <a:srgbClr val="000000"/>
      </a:accent6>
      <a:hlink>
        <a:srgbClr val="000000"/>
      </a:hlink>
      <a:folHlink>
        <a:srgbClr val="595959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Aspect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0.xml><?xml version="1.0" encoding="utf-8"?>
<a:themeOverride xmlns:a="http://schemas.openxmlformats.org/drawingml/2006/main">
  <a:clrScheme name="Aspect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1.xml><?xml version="1.0" encoding="utf-8"?>
<a:themeOverride xmlns:a="http://schemas.openxmlformats.org/drawingml/2006/main">
  <a:clrScheme name="Aspect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2.xml><?xml version="1.0" encoding="utf-8"?>
<a:themeOverride xmlns:a="http://schemas.openxmlformats.org/drawingml/2006/main">
  <a:clrScheme name="Aspect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3.xml><?xml version="1.0" encoding="utf-8"?>
<a:themeOverride xmlns:a="http://schemas.openxmlformats.org/drawingml/2006/main">
  <a:clrScheme name="Aspect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4.xml><?xml version="1.0" encoding="utf-8"?>
<a:themeOverride xmlns:a="http://schemas.openxmlformats.org/drawingml/2006/main">
  <a:clrScheme name="Aspect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5.xml><?xml version="1.0" encoding="utf-8"?>
<a:themeOverride xmlns:a="http://schemas.openxmlformats.org/drawingml/2006/main">
  <a:clrScheme name="Aspect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6.xml><?xml version="1.0" encoding="utf-8"?>
<a:themeOverride xmlns:a="http://schemas.openxmlformats.org/drawingml/2006/main">
  <a:clrScheme name="Aspect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7.xml><?xml version="1.0" encoding="utf-8"?>
<a:themeOverride xmlns:a="http://schemas.openxmlformats.org/drawingml/2006/main">
  <a:clrScheme name="Aspect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8.xml><?xml version="1.0" encoding="utf-8"?>
<a:themeOverride xmlns:a="http://schemas.openxmlformats.org/drawingml/2006/main">
  <a:clrScheme name="Aspect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Aspect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Aspect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Aspect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Aspect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Aspect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Aspect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Aspect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9.xml><?xml version="1.0" encoding="utf-8"?>
<a:themeOverride xmlns:a="http://schemas.openxmlformats.org/drawingml/2006/main">
  <a:clrScheme name="Aspect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3615</TotalTime>
  <Words>822</Words>
  <Application>Microsoft Office PowerPoint</Application>
  <PresentationFormat>Affichage à l'écran (4:3)</PresentationFormat>
  <Paragraphs>106</Paragraphs>
  <Slides>30</Slides>
  <Notes>15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30</vt:i4>
      </vt:variant>
    </vt:vector>
  </HeadingPairs>
  <TitlesOfParts>
    <vt:vector size="36" baseType="lpstr">
      <vt:lpstr>Arial</vt:lpstr>
      <vt:lpstr>Calibri</vt:lpstr>
      <vt:lpstr>Times New Roman</vt:lpstr>
      <vt:lpstr>Office Theme</vt:lpstr>
      <vt:lpstr>Custom Design</vt:lpstr>
      <vt:lpstr>1_Office Theme</vt:lpstr>
      <vt:lpstr>Présentation PowerPoint</vt:lpstr>
      <vt:lpstr>Présentation PowerPoint</vt:lpstr>
      <vt:lpstr>Présentation PowerPoint</vt:lpstr>
      <vt:lpstr>Emploi</vt:lpstr>
      <vt:lpstr>Type de Rémunération</vt:lpstr>
      <vt:lpstr>Contrôle de l’utilisation de l’argent gagné par les femmes</vt:lpstr>
      <vt:lpstr>Gains de la femme  par rapport à ceux du conjoint</vt:lpstr>
      <vt:lpstr>Présentation PowerPoint</vt:lpstr>
      <vt:lpstr>Possession d’une maison et des terres</vt:lpstr>
      <vt:lpstr>Possession et utilisation des comptes bancaires et de téléphones portables</vt:lpstr>
      <vt:lpstr>Présentation PowerPoint</vt:lpstr>
      <vt:lpstr>Participation des femmes  dans la prise de décision</vt:lpstr>
      <vt:lpstr>Participation des hommes  dans la prise de décision</vt:lpstr>
      <vt:lpstr>Présentation PowerPoint</vt:lpstr>
      <vt:lpstr>Opinions concernant le fait qu’un mari batte sa femme</vt:lpstr>
      <vt:lpstr>Présentation PowerPoint</vt:lpstr>
      <vt:lpstr>Présentation PowerPoint</vt:lpstr>
      <vt:lpstr>Violence physique</vt:lpstr>
      <vt:lpstr>Auteurs des actes de violence physique</vt:lpstr>
      <vt:lpstr>Violence pendant la grossesse</vt:lpstr>
      <vt:lpstr>Violence sexuelle</vt:lpstr>
      <vt:lpstr>Auteurs des actes de violence sexuelle</vt:lpstr>
      <vt:lpstr>Présentation PowerPoint</vt:lpstr>
      <vt:lpstr>Contrôle exercé par les maris</vt:lpstr>
      <vt:lpstr>Violence conjugale</vt:lpstr>
      <vt:lpstr>Violence conjugale selon l’état matrimonial</vt:lpstr>
      <vt:lpstr>Présentation PowerPoint</vt:lpstr>
      <vt:lpstr>Recherche d’aide pour arrêter la violence</vt:lpstr>
      <vt:lpstr>Résultats Clés</vt:lpstr>
      <vt:lpstr>Présentation PowerPoint</vt:lpstr>
    </vt:vector>
  </TitlesOfParts>
  <Company>ICFI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and Methodology_American English</dc:title>
  <dc:creator>Zweimueller, Sally</dc:creator>
  <cp:lastModifiedBy>HP</cp:lastModifiedBy>
  <cp:revision>304</cp:revision>
  <dcterms:created xsi:type="dcterms:W3CDTF">2017-05-18T16:43:03Z</dcterms:created>
  <dcterms:modified xsi:type="dcterms:W3CDTF">2019-03-26T10:38:13Z</dcterms:modified>
</cp:coreProperties>
</file>